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61" r:id="rId4"/>
    <p:sldId id="290" r:id="rId5"/>
    <p:sldId id="307" r:id="rId6"/>
    <p:sldId id="300" r:id="rId7"/>
    <p:sldId id="302" r:id="rId8"/>
    <p:sldId id="303" r:id="rId9"/>
    <p:sldId id="301" r:id="rId10"/>
    <p:sldId id="304" r:id="rId11"/>
    <p:sldId id="289" r:id="rId12"/>
    <p:sldId id="306" r:id="rId13"/>
    <p:sldId id="286" r:id="rId14"/>
    <p:sldId id="309" r:id="rId15"/>
    <p:sldId id="294" r:id="rId16"/>
    <p:sldId id="305" r:id="rId17"/>
    <p:sldId id="295" r:id="rId18"/>
    <p:sldId id="319" r:id="rId19"/>
    <p:sldId id="293" r:id="rId20"/>
    <p:sldId id="312" r:id="rId21"/>
    <p:sldId id="308" r:id="rId22"/>
    <p:sldId id="288" r:id="rId23"/>
    <p:sldId id="296" r:id="rId24"/>
    <p:sldId id="317" r:id="rId25"/>
    <p:sldId id="287" r:id="rId26"/>
    <p:sldId id="318" r:id="rId27"/>
    <p:sldId id="311" r:id="rId28"/>
    <p:sldId id="310" r:id="rId29"/>
    <p:sldId id="291" r:id="rId30"/>
    <p:sldId id="313" r:id="rId31"/>
    <p:sldId id="297" r:id="rId32"/>
    <p:sldId id="315" r:id="rId33"/>
    <p:sldId id="314" r:id="rId34"/>
    <p:sldId id="316" r:id="rId35"/>
    <p:sldId id="298" r:id="rId36"/>
    <p:sldId id="299" r:id="rId37"/>
    <p:sldId id="274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30" y="-6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4EE84-FAD2-477B-9FAA-C4C9507084A6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8BA6-EA84-42A2-ABDD-06BAEE42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221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8BA6-EA84-42A2-ABDD-06BAEE426BE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43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microsoft.com/office/2007/relationships/hdphoto" Target="../media/hdphoto1.wdp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s/CHlud45DnL" TargetMode="Externa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796"/>
            <a:ext cx="12198747" cy="6861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33" y="818762"/>
            <a:ext cx="12060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ДОРОГУ ФИНАНСОВОЙ ГРАМОТНОСТИ! 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 МОШЕННИКАМ!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286" y="4442810"/>
            <a:ext cx="6516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оперуполномоченный 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по особо важным делам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Управления уголовного розыска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2549261"/>
            <a:ext cx="6948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КИРПИЧНИКОВА 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НАТАЛЬЯ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9496" y="139945"/>
            <a:ext cx="9073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 МВД России по Кемеровской области – Кузбассу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925" y="6385246"/>
            <a:ext cx="12198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ПРОФИЛАКТИКА МОШЕННИЧЕСТВ И КРАЖ С БАНКОВСКИХ СЧЕТОВ ГРАЖДАН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3" y="2457039"/>
            <a:ext cx="4608512" cy="34563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88051">
            <a:off x="9212817" y="938675"/>
            <a:ext cx="3048970" cy="3048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95393">
            <a:off x="6201388" y="4602661"/>
            <a:ext cx="2055274" cy="20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26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33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NNK\КАРТИНКИ\плакаты_все_виды-4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2099"/>
            <a:ext cx="4901100" cy="681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40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51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07504"/>
            <a:ext cx="5185792" cy="5185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9808" y="-11708"/>
            <a:ext cx="6862192" cy="68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40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26" r="47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500" l="0" r="992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796" y="847511"/>
            <a:ext cx="4122787" cy="3782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742" b="66774"/>
          <a:stretch/>
        </p:blipFill>
        <p:spPr>
          <a:xfrm>
            <a:off x="695400" y="581815"/>
            <a:ext cx="864096" cy="864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9" r="50382" b="66774"/>
          <a:stretch/>
        </p:blipFill>
        <p:spPr>
          <a:xfrm>
            <a:off x="2654018" y="1874602"/>
            <a:ext cx="921702" cy="864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27" t="33911" b="32863"/>
          <a:stretch/>
        </p:blipFill>
        <p:spPr>
          <a:xfrm>
            <a:off x="9034918" y="5078441"/>
            <a:ext cx="873670" cy="873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38" t="32380" r="26455" b="32179"/>
          <a:stretch/>
        </p:blipFill>
        <p:spPr>
          <a:xfrm>
            <a:off x="8461673" y="3369539"/>
            <a:ext cx="835697" cy="955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09" t="32891" r="50382" b="33883"/>
          <a:stretch/>
        </p:blipFill>
        <p:spPr>
          <a:xfrm>
            <a:off x="10034477" y="2275030"/>
            <a:ext cx="901271" cy="844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6" r="76742" b="33548"/>
          <a:stretch/>
        </p:blipFill>
        <p:spPr>
          <a:xfrm>
            <a:off x="10521702" y="842282"/>
            <a:ext cx="828092" cy="8280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977" b="65405"/>
          <a:stretch/>
        </p:blipFill>
        <p:spPr>
          <a:xfrm>
            <a:off x="2674414" y="4799040"/>
            <a:ext cx="792088" cy="798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68" t="897" r="25573" b="65876"/>
          <a:stretch/>
        </p:blipFill>
        <p:spPr>
          <a:xfrm>
            <a:off x="1556879" y="3658061"/>
            <a:ext cx="864096" cy="864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0867" y="633462"/>
            <a:ext cx="343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 ОТВЕЧАЙТЕ </a:t>
            </a:r>
          </a:p>
          <a:p>
            <a:r>
              <a:rPr lang="ru-RU" dirty="0">
                <a:solidFill>
                  <a:schemeClr val="bg1"/>
                </a:solidFill>
              </a:rPr>
              <a:t>на звонки с незнакомых номеров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9394" y="1878472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ПРЕРВИТЕ РАЗГОВОР</a:t>
            </a:r>
          </a:p>
          <a:p>
            <a:r>
              <a:rPr lang="ru-RU" dirty="0">
                <a:solidFill>
                  <a:schemeClr val="bg1"/>
                </a:solidFill>
              </a:rPr>
              <a:t>если он касается финансовых вопросов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812" y="3307262"/>
            <a:ext cx="334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НЕ ТОРОПИТЕСЬ принимать решение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4927" y="524151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ПРОВЕРЯЙТЕ </a:t>
            </a:r>
          </a:p>
          <a:p>
            <a:r>
              <a:rPr lang="ru-RU" dirty="0">
                <a:solidFill>
                  <a:schemeClr val="bg1"/>
                </a:solidFill>
              </a:rPr>
              <a:t>ИНФОРМАЦИЮ В ИНТЕРНЕТЕ</a:t>
            </a:r>
          </a:p>
          <a:p>
            <a:r>
              <a:rPr lang="ru-RU" dirty="0">
                <a:solidFill>
                  <a:schemeClr val="bg1"/>
                </a:solidFill>
              </a:rPr>
              <a:t>или обратитесь за помощью </a:t>
            </a:r>
          </a:p>
          <a:p>
            <a:r>
              <a:rPr lang="ru-RU" dirty="0">
                <a:solidFill>
                  <a:schemeClr val="bg1"/>
                </a:solidFill>
              </a:rPr>
              <a:t>к близким родственникам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45200" y="461890"/>
            <a:ext cx="486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САМОСТОЯТЕЛЬНО ПОЗВОНИТЕ близкому человеку / </a:t>
            </a: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банк / в организацию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61673" y="1920429"/>
            <a:ext cx="237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 ПЕРЕЗВАНИВАЙТЕ по незнакомым номерам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64985" y="3620082"/>
            <a:ext cx="300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НЕ СООБЩАЙТЕ НИКОМУ </a:t>
            </a:r>
            <a:r>
              <a:rPr lang="en-US" dirty="0">
                <a:solidFill>
                  <a:schemeClr val="bg1"/>
                </a:solidFill>
              </a:rPr>
              <a:t>CVV/CVC</a:t>
            </a:r>
            <a:r>
              <a:rPr lang="ru-RU" dirty="0">
                <a:solidFill>
                  <a:schemeClr val="bg1"/>
                </a:solidFill>
              </a:rPr>
              <a:t> и иные данные банковских карт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7689" y="5319735"/>
            <a:ext cx="237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ВНИМАТЕЛЬНО проверяйте от кого поступают сообщения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66989" y="5008987"/>
            <a:ext cx="3335575" cy="15791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ВОЗЬМИТЕ ПАУЗУ, спросите совета у друзей и близких!</a:t>
            </a:r>
          </a:p>
        </p:txBody>
      </p:sp>
    </p:spTree>
    <p:extLst>
      <p:ext uri="{BB962C8B-B14F-4D97-AF65-F5344CB8AC3E}">
        <p14:creationId xmlns:p14="http://schemas.microsoft.com/office/powerpoint/2010/main" xmlns="" val="248952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572" y="-2429625"/>
            <a:ext cx="12221306" cy="12221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8776" y="-891480"/>
            <a:ext cx="9145016" cy="914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8696" y="4365104"/>
            <a:ext cx="12166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БЛОК № 2</a:t>
            </a:r>
            <a:endParaRPr lang="ru-RU" sz="19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808" y="-243408"/>
            <a:ext cx="8044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ТЕКСТОВЫЕ МОШЕННИКИ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72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087" y="13680"/>
            <a:ext cx="1220308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26900" r="73100" b="50000"/>
          <a:stretch/>
        </p:blipFill>
        <p:spPr>
          <a:xfrm>
            <a:off x="312186" y="334634"/>
            <a:ext cx="1656184" cy="1584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38450" r="8000" b="38450"/>
          <a:stretch/>
        </p:blipFill>
        <p:spPr>
          <a:xfrm>
            <a:off x="1752093" y="320235"/>
            <a:ext cx="5182462" cy="1180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4648" y="332656"/>
            <a:ext cx="4704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Проголосуй за ребенка пожалуйста, если не сложно</a:t>
            </a:r>
            <a:r>
              <a:rPr lang="ru-RU" sz="2000" i="1" dirty="0" smtClean="0">
                <a:solidFill>
                  <a:schemeClr val="bg1"/>
                </a:solidFill>
              </a:rPr>
              <a:t>=):) </a:t>
            </a:r>
            <a:r>
              <a:rPr lang="en-US" sz="2000" i="1" dirty="0" smtClean="0">
                <a:solidFill>
                  <a:schemeClr val="bg1"/>
                </a:solidFill>
                <a:hlinkClick r:id="rId6"/>
              </a:rPr>
              <a:t>https</a:t>
            </a:r>
            <a:r>
              <a:rPr lang="ru-RU" sz="2000" i="1" dirty="0">
                <a:solidFill>
                  <a:schemeClr val="bg1"/>
                </a:solidFill>
                <a:hlinkClick r:id="rId6"/>
              </a:rPr>
              <a:t>://</a:t>
            </a:r>
            <a:r>
              <a:rPr lang="en-US" sz="2000" i="1" dirty="0">
                <a:solidFill>
                  <a:schemeClr val="bg1"/>
                </a:solidFill>
                <a:hlinkClick r:id="rId6"/>
              </a:rPr>
              <a:t>gas/CHlud45DnL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763" y="1442969"/>
            <a:ext cx="4801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Ссылка, отправляемая злоумышленниками, сделана при помощи сервиса для СОКРАЩЕНИЯ ссылок. Этот инструмент часто применяется</a:t>
            </a:r>
            <a:r>
              <a:rPr lang="ru-RU" i="1" dirty="0" smtClean="0"/>
              <a:t>,  </a:t>
            </a:r>
            <a:r>
              <a:rPr lang="ru-RU" i="1" dirty="0"/>
              <a:t>когда отправитель не хочет, чтобы реальный адрес сайта бросался в глаза.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455" y="3084729"/>
            <a:ext cx="6287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>
                  <a:solidFill>
                    <a:schemeClr val="tx1"/>
                  </a:solidFill>
                  <a:prstDash val="lgDashDotDot"/>
                </a:ln>
              </a:rPr>
              <a:t>САЙТ ЗЛОУМЫШЛЕННИКОВ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28967" y="3972593"/>
            <a:ext cx="6359878" cy="2540167"/>
            <a:chOff x="456202" y="3044118"/>
            <a:chExt cx="8209420" cy="3278883"/>
          </a:xfrm>
        </p:grpSpPr>
        <p:sp>
          <p:nvSpPr>
            <p:cNvPr id="18" name="Прямоугольник с двумя скругленными противолежащими углами 17"/>
            <p:cNvSpPr/>
            <p:nvPr/>
          </p:nvSpPr>
          <p:spPr>
            <a:xfrm>
              <a:off x="456202" y="3044912"/>
              <a:ext cx="2592542" cy="327808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01493" y="3213867"/>
              <a:ext cx="1321586" cy="1321586"/>
            </a:xfrm>
            <a:prstGeom prst="rect">
              <a:avLst/>
            </a:prstGeom>
          </p:spPr>
        </p:pic>
        <p:sp>
          <p:nvSpPr>
            <p:cNvPr id="19" name="Прямоугольник с двумя скругленными противолежащими углами 18"/>
            <p:cNvSpPr/>
            <p:nvPr/>
          </p:nvSpPr>
          <p:spPr>
            <a:xfrm>
              <a:off x="3264768" y="3044912"/>
              <a:ext cx="2592542" cy="327808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1472" y="3213867"/>
              <a:ext cx="1321586" cy="1321586"/>
            </a:xfrm>
            <a:prstGeom prst="rect">
              <a:avLst/>
            </a:prstGeom>
          </p:spPr>
        </p:pic>
        <p:sp>
          <p:nvSpPr>
            <p:cNvPr id="21" name="Прямоугольник с двумя скругленными противолежащими углами 20"/>
            <p:cNvSpPr/>
            <p:nvPr/>
          </p:nvSpPr>
          <p:spPr>
            <a:xfrm>
              <a:off x="6073080" y="3044118"/>
              <a:ext cx="2592542" cy="327808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04020" y="3107580"/>
              <a:ext cx="1321586" cy="132158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28464" y="4666817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ВЫБЕРИТЕ УЧАСТНИКА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5486" y="5269012"/>
              <a:ext cx="1800200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ГОЛОСОВАТЬ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40427" y="4522800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ПРОЙДИТЕ АУТЕНТИФИКАЦИЮ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49020" y="5690498"/>
              <a:ext cx="1800200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ДАЛЕЕ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4437" y="5166472"/>
              <a:ext cx="2292254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+7 </a:t>
              </a:r>
              <a:r>
                <a:rPr lang="en-US" sz="1400" dirty="0"/>
                <a:t>### ### ## ##</a:t>
              </a:r>
              <a:endParaRPr lang="ru-RU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6160" y="4594809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ПОДТВЕРДИТЕ КОД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20170" y="5166472"/>
              <a:ext cx="2292254" cy="30777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ВВЕСТИ КОД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0728" y="2549"/>
            <a:ext cx="5143500" cy="68580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-11088" y="-1"/>
            <a:ext cx="12083752" cy="2439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</a:t>
            </a:r>
            <a:r>
              <a:rPr lang="ru-RU" dirty="0" smtClean="0"/>
              <a:t>ФЕЙК*ФЕЙК*ФЕЙК*ФЕЙК*ФЕЙК*ФЕЙК*ФЕЙК*ФЕЙК*ФЕЙК*ФЕЙК*ФЕЙК*ФЕЙК*ФЕЙК*ФЕЙК*ФЕЙК*ФЕЙК*ФЕЙК</a:t>
            </a:r>
            <a:r>
              <a:rPr lang="ru-RU" dirty="0"/>
              <a:t>*ФЕЙК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-11088" y="6685428"/>
            <a:ext cx="12083752" cy="1627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*ФЕЙК*ФЕЙК*ФЕЙК*ФЕЙК*ФЕЙК*ФЕЙК*ФЕЙК*ФЕЙК*ФЕЙК*ФЕЙК*ФЕЙК*ФЕЙК*ФЕЙК*ФЕЙК*ФЕЙК*ФЕЙК*ФЕЙК*ФЕЙК</a:t>
            </a: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-3314328" y="3293368"/>
            <a:ext cx="6858000" cy="25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*ФЕЙК*ФЕЙК*ФЕЙК*ФЕЙК*ФЕЙК*ФЕЙК*ФЕЙК*ФЕЙК*ФЕЙК*ФЕЙК*</a:t>
            </a:r>
          </a:p>
        </p:txBody>
      </p:sp>
      <p:sp>
        <p:nvSpPr>
          <p:cNvPr id="36" name="Прямоугольник 35"/>
          <p:cNvSpPr/>
          <p:nvPr/>
        </p:nvSpPr>
        <p:spPr>
          <a:xfrm rot="5400000">
            <a:off x="8655496" y="3303240"/>
            <a:ext cx="6858000" cy="25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*ФЕЙК*ФЕЙК*ФЕЙК*ФЕЙК*ФЕЙК*ФЕЙК*ФЕЙК*ФЕЙК*ФЕЙК*ФЕЙК*</a:t>
            </a:r>
          </a:p>
        </p:txBody>
      </p:sp>
    </p:spTree>
    <p:extLst>
      <p:ext uri="{BB962C8B-B14F-4D97-AF65-F5344CB8AC3E}">
        <p14:creationId xmlns:p14="http://schemas.microsoft.com/office/powerpoint/2010/main" xmlns="" val="398387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9936" y="-2096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606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5" t="27494" r="74066" b="51086"/>
          <a:stretch/>
        </p:blipFill>
        <p:spPr>
          <a:xfrm>
            <a:off x="1216648" y="281816"/>
            <a:ext cx="1224136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989" t="73424" r="4592" b="5156"/>
          <a:stretch/>
        </p:blipFill>
        <p:spPr>
          <a:xfrm>
            <a:off x="10686764" y="3501008"/>
            <a:ext cx="1224136" cy="1224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38450" r="8000" b="38450"/>
          <a:stretch/>
        </p:blipFill>
        <p:spPr>
          <a:xfrm>
            <a:off x="2122735" y="170582"/>
            <a:ext cx="9289029" cy="14635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5192" y="305623"/>
            <a:ext cx="853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Здравствуйте, это Иван Петрович, начальник отдела.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chemeClr val="bg1"/>
                </a:solidFill>
              </a:rPr>
              <a:t>С </a:t>
            </a:r>
            <a:r>
              <a:rPr lang="ru-RU" sz="2400" i="1" dirty="0">
                <a:solidFill>
                  <a:schemeClr val="bg1"/>
                </a:solidFill>
              </a:rPr>
              <a:t>Вами не может связаться наш директор Андрей Львович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r>
              <a:rPr lang="ru-RU" sz="2400" i="1" dirty="0" smtClean="0">
                <a:solidFill>
                  <a:schemeClr val="bg1"/>
                </a:solidFill>
              </a:rPr>
              <a:t>и </a:t>
            </a:r>
            <a:r>
              <a:rPr lang="ru-RU" sz="2400" i="1" dirty="0">
                <a:solidFill>
                  <a:schemeClr val="bg1"/>
                </a:solidFill>
              </a:rPr>
              <a:t>просит Вас ему перезвонить!».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38450" r="8000" b="38450"/>
          <a:stretch/>
        </p:blipFill>
        <p:spPr>
          <a:xfrm flipH="1">
            <a:off x="319132" y="1844825"/>
            <a:ext cx="10817427" cy="31822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37" t="73875" r="50284" b="4705"/>
          <a:stretch/>
        </p:blipFill>
        <p:spPr>
          <a:xfrm>
            <a:off x="343336" y="4885147"/>
            <a:ext cx="1296144" cy="1224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1756" y="2245330"/>
            <a:ext cx="10117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Добрый день! Это Федор Геннадьевич! Предупреждаю, наш разговор строго конфиденциален, разглашение сведений несет за собой уголовную ответственность и будет расценено как пособничество ВСУ. В руки ВСУ попали личные данные более 200 сотрудников нашей организации, в том числе доступ к банковским счетам, и ваша кандидатура, как проверенного человека, выбрана для содействия в их поимке. В настоящий момент злоумышленники оформляют кредиты на сотрудников нашей организации и все средства отправляют в поддержу ВСУ. Для начала, чтобы избежать потери ваших денежных средств вам необходимо исчерпать кредитный лимит и все имеющиеся деньги перевести на резервный счет, который я вам сообщу.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0" t="38450" r="8000" b="38450"/>
          <a:stretch/>
        </p:blipFill>
        <p:spPr>
          <a:xfrm flipV="1">
            <a:off x="1450978" y="4725143"/>
            <a:ext cx="9802075" cy="19993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7968" y="5053603"/>
            <a:ext cx="8728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Юлия Сергеевна, здравствуйте. Как ваше здоровье? Как работа? Я пишу вам по делу – хочу предупредить, что сегодня вам будет звонить Любимов Егор Иванович, который курирует нас от Администрации. У него несколько вопросов. Звонок очень важен, обязательно ответьте ему.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4680" y="6671748"/>
            <a:ext cx="12216679" cy="172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</a:t>
            </a:r>
            <a:r>
              <a:rPr lang="ru-RU" dirty="0" smtClean="0"/>
              <a:t>ФЕЙК*ФЕЙК*ФЕЙК*ФЕЙК*ФЕЙК*ФЕЙК*ФЕЙК*ФЕЙК*ФЕЙК*ФЕЙК*ФЕЙК*ФЕЙК*ФЕЙК*ФЕЙК*ФЕЙК*ФЕЙК*ФЕЙК*ФЕЙК*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-24680" y="-13680"/>
            <a:ext cx="12241359" cy="2457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</a:t>
            </a:r>
            <a:r>
              <a:rPr lang="ru-RU" dirty="0" smtClean="0"/>
              <a:t>ФЕЙК*ФЕЙК*ФЕЙК*ФЕЙК*ФЕЙК*ФЕЙК*ФЕЙК*ФЕЙК*ФЕЙК*ФЕЙК*ФЕЙК*ФЕЙК*ФЕЙК*ФЕЙК*ФЕЙК*ФЕЙК*ФЕЙК</a:t>
            </a:r>
            <a:r>
              <a:rPr lang="ru-RU" dirty="0"/>
              <a:t>*ФЕЙК</a:t>
            </a:r>
          </a:p>
        </p:txBody>
      </p:sp>
      <p:sp>
        <p:nvSpPr>
          <p:cNvPr id="18" name="Прямоугольник 17"/>
          <p:cNvSpPr/>
          <p:nvPr/>
        </p:nvSpPr>
        <p:spPr>
          <a:xfrm rot="16200000">
            <a:off x="-3327919" y="3279688"/>
            <a:ext cx="6858000" cy="25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*ФЕЙК*ФЕЙК*ФЕЙК*ФЕЙК*ФЕЙК*ФЕЙК*ФЕЙК*ФЕЙК*ФЕЙК*ФЕЙК*</a:t>
            </a: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61920" y="3305628"/>
            <a:ext cx="6858000" cy="25152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*ФЕЙК*ФЕЙК*ФЕЙК*ФЕЙК*ФЕЙК*ФЕЙК*ФЕЙК*ФЕЙК*ФЕЙК*ФЕЙК*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336" y="1449823"/>
            <a:ext cx="11369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Злоумышленник используя чужую учетную запись указывает в ней данные действующего руководителя и от его имени связывается с сотрудников, злоупотребляя их доверием переводит на диалог с подельниками.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47985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336" y="119832"/>
            <a:ext cx="6120680" cy="217534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19336" y="2317001"/>
            <a:ext cx="5560888" cy="3772519"/>
            <a:chOff x="6600056" y="3068960"/>
            <a:chExt cx="5560888" cy="377251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9935"/>
            <a:stretch/>
          </p:blipFill>
          <p:spPr>
            <a:xfrm>
              <a:off x="6600056" y="3126220"/>
              <a:ext cx="5560888" cy="371525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36160" y="3068960"/>
              <a:ext cx="1008112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275288" y="119832"/>
            <a:ext cx="569369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❓Какие бывают вредоносные APK?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Фишинговые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APK – замаскированные под легальные приложения (например,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крадут пароли и платёжные данные.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Троянские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APK – получают доступ к SMS и банковским приложениям, подписывают жертву на платные услуги.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Шпионские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APK – скрыто записывают звонки, отслеживают местоположение и копируют переписки.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Бэкдоры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позволяют хакерам удалённо управлять устройством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защититься от опасных APK?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✅Скачивайте приложения только из проверенных источников.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надежные антивирусные приложения.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✅Используйте сервисы анализа APK.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VirusTotal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HashDroid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Checksum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Calculator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позволяют проверить файлы перед установкой.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✅Следите за разрешениями. Если фонарик требует доступ к контактам или камере — это тревожный сигнал.</a:t>
            </a:r>
          </a:p>
        </p:txBody>
      </p:sp>
    </p:spTree>
    <p:extLst>
      <p:ext uri="{BB962C8B-B14F-4D97-AF65-F5344CB8AC3E}">
        <p14:creationId xmlns:p14="http://schemas.microsoft.com/office/powerpoint/2010/main" xmlns="" val="272358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WhatsApp_Image_2022-02-18_at_13.35.26-800x6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0468" y="1"/>
            <a:ext cx="4823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92" y="27384"/>
            <a:ext cx="5122962" cy="68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089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72" y="4293096"/>
            <a:ext cx="6980199" cy="2308324"/>
          </a:xfrm>
          <a:prstGeom prst="rect">
            <a:avLst/>
          </a:prstGeom>
          <a:solidFill>
            <a:schemeClr val="bg1"/>
          </a:solidFill>
          <a:ln w="762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 Narrow" pitchFamily="34" charset="0"/>
              </a:rPr>
              <a:t>ст. 227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Гражданского кодекса Российской Федерации «Находка»</a:t>
            </a:r>
            <a:r>
              <a:rPr lang="ru-RU" sz="2400" dirty="0">
                <a:solidFill>
                  <a:schemeClr val="tx1"/>
                </a:solidFill>
                <a:latin typeface="Arial Narrow" pitchFamily="34" charset="0"/>
              </a:rPr>
              <a:t>, нашедший вещь, в том числе </a:t>
            </a:r>
            <a:r>
              <a:rPr lang="ru-RU" sz="2400" u="sng" dirty="0">
                <a:solidFill>
                  <a:schemeClr val="tx1"/>
                </a:solidFill>
                <a:latin typeface="Arial Narrow" pitchFamily="34" charset="0"/>
              </a:rPr>
              <a:t>денежные или платежное средства</a:t>
            </a:r>
            <a:r>
              <a:rPr lang="ru-RU" sz="2400" dirty="0">
                <a:solidFill>
                  <a:schemeClr val="tx1"/>
                </a:solidFill>
                <a:latin typeface="Arial Narrow" pitchFamily="34" charset="0"/>
              </a:rPr>
              <a:t>, гражданин </a:t>
            </a:r>
            <a:r>
              <a:rPr lang="ru-RU" sz="2400" u="sng" dirty="0">
                <a:solidFill>
                  <a:schemeClr val="tx1"/>
                </a:solidFill>
                <a:latin typeface="Arial Narrow" pitchFamily="34" charset="0"/>
              </a:rPr>
              <a:t>обязан принять меры, чтобы вернуть потерянное</a:t>
            </a:r>
            <a:r>
              <a:rPr lang="ru-RU" sz="2400" dirty="0">
                <a:solidFill>
                  <a:schemeClr val="tx1"/>
                </a:solidFill>
                <a:latin typeface="Arial Narrow" pitchFamily="34" charset="0"/>
              </a:rPr>
              <a:t> либо оставленное имущество законному владельцу, либо передать на хранение сотрудникам полиции.</a:t>
            </a:r>
          </a:p>
        </p:txBody>
      </p:sp>
      <p:pic>
        <p:nvPicPr>
          <p:cNvPr id="1026" name="Picture 2" descr="C:\Users\User\Desktop\NNK\КАРТИНКИ\плакаты_все_виды-6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911" y="-21332"/>
            <a:ext cx="493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12" y="116632"/>
            <a:ext cx="6980199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«г» ч. 3 ст. 158 УК РФ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«Кража, совершенная с банковского счета, а равно в отношении электронных денежных средств»</a:t>
            </a:r>
          </a:p>
          <a:p>
            <a:pPr algn="ctr"/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Ответственность с 14 лет</a:t>
            </a: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наказывается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том числе, </a:t>
            </a:r>
            <a:endParaRPr lang="ru-RU" sz="3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лишением 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свободы на срок </a:t>
            </a:r>
            <a:r>
              <a:rPr lang="ru-RU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6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18832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332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0096" y="453013"/>
            <a:ext cx="43204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Фейковые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квитанции (ЖКХ, домофон, 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страхование, ГИБДД, ФССП, и пр.)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04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572" y="-2429625"/>
            <a:ext cx="12221306" cy="12221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8776" y="-891480"/>
            <a:ext cx="9145016" cy="914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5944" y="4365104"/>
            <a:ext cx="12166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БЛОК № 3</a:t>
            </a:r>
            <a:endParaRPr lang="ru-RU" sz="19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7468" y="21972"/>
            <a:ext cx="8044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ИНТЕРНЕТ</a:t>
            </a:r>
          </a:p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МОШЕННИКИ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80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NK\КАРТИНКИ\плакаты_все_виды-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408" y="0"/>
            <a:ext cx="4931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NNK\КАРТИНКИ\плакаты_все_виды-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040" y="-20713"/>
            <a:ext cx="49313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646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алерий\Desktop\NNK\ПРОФИЛАКТИКА\2020\1. Ne day sebya obmanut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154" y="29964"/>
            <a:ext cx="484584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46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3096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4704"/>
            <a:ext cx="5087888" cy="50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11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2" y="-1"/>
            <a:ext cx="6858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6815" y="764704"/>
            <a:ext cx="5085185" cy="50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57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77" y="8880"/>
            <a:ext cx="5142196" cy="6849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9976" y="0"/>
            <a:ext cx="5760640" cy="687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36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6984" y="-17016"/>
            <a:ext cx="6875016" cy="68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54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572" y="-2429625"/>
            <a:ext cx="12221306" cy="12221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8776" y="-891480"/>
            <a:ext cx="9145016" cy="914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8696" y="4365104"/>
            <a:ext cx="12166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БЛОК № 4</a:t>
            </a:r>
            <a:endParaRPr lang="ru-RU" sz="19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7228" y="0"/>
            <a:ext cx="10204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МОШЕННИЧЕСТВО</a:t>
            </a:r>
          </a:p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ВЫСОКИХ ТЕХНОЛОГИЙ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09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532964" y="2408555"/>
            <a:ext cx="4002202" cy="43394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85"/>
          <a:stretch/>
        </p:blipFill>
        <p:spPr>
          <a:xfrm rot="5400000">
            <a:off x="6423257" y="1620700"/>
            <a:ext cx="7848873" cy="368861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67608" y="1340768"/>
            <a:ext cx="3037583" cy="22586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3124" y="2636911"/>
            <a:ext cx="3146572" cy="275983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625" y="340499"/>
            <a:ext cx="2520280" cy="224009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222610" y="194474"/>
            <a:ext cx="6817606" cy="2195453"/>
          </a:xfrm>
          <a:prstGeom prst="wedgeRoundRectCallout">
            <a:avLst>
              <a:gd name="adj1" fmla="val 58460"/>
              <a:gd name="adj2" fmla="val -17784"/>
              <a:gd name="adj3" fmla="val 16667"/>
            </a:avLst>
          </a:prstGeom>
          <a:solidFill>
            <a:srgbClr val="CC00C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дипфейк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Дипфейк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форма мультимедиа, которая накладывает существующее изображение или видео на контент, созданный искусственным интеллектом, который напоминает чей-то голос или внешний вид. </a:t>
            </a:r>
            <a:endParaRPr lang="ru-RU" sz="24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84955" y="2684884"/>
            <a:ext cx="3357610" cy="3901841"/>
          </a:xfrm>
          <a:prstGeom prst="wedgeRoundRectCallout">
            <a:avLst>
              <a:gd name="adj1" fmla="val 22062"/>
              <a:gd name="adj2" fmla="val -59861"/>
              <a:gd name="adj3" fmla="val 16667"/>
            </a:avLst>
          </a:prstGeom>
          <a:solidFill>
            <a:srgbClr val="66FF33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угрозы создают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дипфейки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Мошенничества с открытием счетов.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Аферы с персонализацией.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Вымогательства с помощью аудио-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дипфейков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политических и военных целях.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935761" y="2603410"/>
            <a:ext cx="4295796" cy="3580878"/>
          </a:xfrm>
          <a:prstGeom prst="wedgeRoundRectCallout">
            <a:avLst>
              <a:gd name="adj1" fmla="val -20562"/>
              <a:gd name="adj2" fmla="val 65834"/>
              <a:gd name="adj3" fmla="val 16667"/>
            </a:avLst>
          </a:prstGeom>
          <a:solidFill>
            <a:srgbClr val="00CC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распознать?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Неестественная интонация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речи. Слишком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редкое моргание и нетипичные движения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видео. Движение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 не синхронизировано с речью.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«Роботизированный» тон речи.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63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55" y="0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51984" y="458956"/>
            <a:ext cx="5976664" cy="61863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ст. 159 УК РФ</a:t>
            </a:r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«Мошенничество, то есть хищение чужого имущества путем обмана или злоупотребления доверием»</a:t>
            </a:r>
          </a:p>
          <a:p>
            <a:pPr algn="ctr"/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Ответственность с 16 лет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наказывается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том числе, лишением свободы на срок </a:t>
            </a:r>
          </a:p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10 лет</a:t>
            </a:r>
          </a:p>
        </p:txBody>
      </p:sp>
    </p:spTree>
    <p:extLst>
      <p:ext uri="{BB962C8B-B14F-4D97-AF65-F5344CB8AC3E}">
        <p14:creationId xmlns:p14="http://schemas.microsoft.com/office/powerpoint/2010/main" xmlns="" val="166126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964" y="0"/>
            <a:ext cx="6858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246" y="2852936"/>
            <a:ext cx="5341754" cy="4005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76120" y="260648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«БЕСПЛАТНЫЙ»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WI-FI 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местах общего пользования (автовокзалы, кафе, организации, торговые центры и пр.)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63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945" y="4843026"/>
            <a:ext cx="4465265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бытовые </a:t>
            </a:r>
            <a:endParaRPr lang="ru-RU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72007" y="3933056"/>
            <a:ext cx="5899400" cy="2677656"/>
          </a:xfrm>
          <a:prstGeom prst="rect">
            <a:avLst/>
          </a:prstGeom>
          <a:solidFill>
            <a:srgbClr val="FFC000">
              <a:alpha val="54118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Интернет вещей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«умных» устройств в сеть, позволяющую им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собирать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анализировать, обрабатывать и передавать данные друг другу и внешней среде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9975" y="188672"/>
            <a:ext cx="5966809" cy="3170099"/>
          </a:xfrm>
          <a:prstGeom prst="rect">
            <a:avLst/>
          </a:prstGeom>
          <a:solidFill>
            <a:srgbClr val="FF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уязвимости: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Небезопасные настройки по умолчанию.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возможности управлять устройством.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устаревших компонентов.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безопасных механизмов обновления.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Слабый, угадываемый или жестко заданный пароль.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8991" y="895991"/>
            <a:ext cx="5077899" cy="24627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9336" y="3007884"/>
            <a:ext cx="569867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ибератаки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xmlns="" val="364405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336" y="250840"/>
            <a:ext cx="6408712" cy="61863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3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174 </a:t>
            </a:r>
            <a:r>
              <a:rPr lang="ru-RU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 РФ</a:t>
            </a:r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«Легализация (отмывание) денежных средств или иного имущества, приобретенных другими лицами преступным путем»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наказывается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том числе, лишением свободы на срок </a:t>
            </a:r>
          </a:p>
          <a:p>
            <a:pPr algn="ctr"/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лет + штраф </a:t>
            </a:r>
          </a:p>
          <a:p>
            <a:pPr algn="ctr"/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1 000 000 рублей</a:t>
            </a: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048" y="836712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77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6064" y="-54238"/>
            <a:ext cx="6960096" cy="69600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84032" y="332656"/>
            <a:ext cx="55446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человек, чья банковская карта, счет или электронный кошелек используется для отмывания денежных средств, полученных незаконным путем. То есть, иными словами,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пособник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соучастник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преступников.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рискует не только лишиться права на банковское обслуживание, но и предстать перед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судом.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Соучастникам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грозит штраф, многократно превышающий сумму, полученную за посреднические услуги, и реальный тюремный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Дропперы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осознают, что занимаются чем-то незаконным. Добропорядочные граждане могут стать пособниками преступников по незнанию или невольно, поддавшись на различные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уловки.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стать жертвой, важно проявлять бдительность: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принимать предложения легкого заработка, воздерживаться от любых безналичных взаиморасчетов с неизвестными или малознакомыми людьми, соблюдать правила безопасного использования банковских карт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51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0704" y="0"/>
            <a:ext cx="6858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997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755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3428" y="-25"/>
            <a:ext cx="9148572" cy="6858000"/>
          </a:xfrm>
          <a:prstGeom prst="rect">
            <a:avLst/>
          </a:prstGeom>
        </p:spPr>
      </p:pic>
      <p:pic>
        <p:nvPicPr>
          <p:cNvPr id="5" name="Picture 2" descr="C:\Users\Валерий\Desktop\NNK\ПРОФИЛАКТИКА\2020\7. Cyg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3" y="27708"/>
            <a:ext cx="4830564" cy="6830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8584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65"/>
          <a:stretch/>
        </p:blipFill>
        <p:spPr>
          <a:xfrm>
            <a:off x="7824192" y="221378"/>
            <a:ext cx="4208239" cy="6375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60"/>
          <a:stretch/>
        </p:blipFill>
        <p:spPr>
          <a:xfrm>
            <a:off x="53660" y="249062"/>
            <a:ext cx="4104456" cy="6353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-18368"/>
            <a:ext cx="12192000" cy="2790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Одноклассники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ru-RU" sz="16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елеграм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611056"/>
            <a:ext cx="12192000" cy="2743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Одноклассники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ru-RU" sz="1600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елеграм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gumvd42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-3298676" y="3298678"/>
            <a:ext cx="6871679" cy="2743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 flipV="1">
            <a:off x="8632689" y="3266615"/>
            <a:ext cx="6844294" cy="2743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www.42.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мвд.рф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*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870" y="4900233"/>
            <a:ext cx="32416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«Вестник </a:t>
            </a:r>
          </a:p>
          <a:p>
            <a:pPr algn="ctr"/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Киберполиции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2175" y="5064965"/>
            <a:ext cx="33128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«Полиция Кузбасса»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96328" y="424802"/>
            <a:ext cx="4651366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«Региональный центр финансовой </a:t>
            </a:r>
          </a:p>
          <a:p>
            <a:pPr algn="ctr"/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Кузбасса»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0227" y="2404839"/>
            <a:ext cx="4192513" cy="41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1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C:\Users\Валерий\Desktop\NNK\РАБОТА\АРЕС КИБЕРДРУЖИНА\ФОТО\логотип кибердружина арес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032" y="247674"/>
            <a:ext cx="3350444" cy="3127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4145" y="4021057"/>
            <a:ext cx="7120868" cy="255454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r"/>
            <a:r>
              <a:rPr lang="ru-RU" sz="2000" dirty="0">
                <a:latin typeface="Arial Narrow" pitchFamily="34" charset="0"/>
              </a:rPr>
              <a:t>ООПН «</a:t>
            </a:r>
            <a:r>
              <a:rPr lang="ru-RU" sz="2000" dirty="0" err="1">
                <a:latin typeface="Arial Narrow" pitchFamily="34" charset="0"/>
              </a:rPr>
              <a:t>Кибердружина</a:t>
            </a:r>
            <a:r>
              <a:rPr lang="ru-RU" sz="2000" dirty="0">
                <a:latin typeface="Arial Narrow" pitchFamily="34" charset="0"/>
              </a:rPr>
              <a:t> «Арес» осуществляет деятельность, направленную на противодействие распространению в сети Интернет противоправной информации и информации, способствующей совершению преступлению, поиск лиц, скрывающихся </a:t>
            </a:r>
          </a:p>
          <a:p>
            <a:pPr algn="r"/>
            <a:r>
              <a:rPr lang="ru-RU" sz="2000" dirty="0">
                <a:latin typeface="Arial Narrow" pitchFamily="34" charset="0"/>
              </a:rPr>
              <a:t>от органов внутренних дел, а также создание </a:t>
            </a:r>
          </a:p>
          <a:p>
            <a:pPr algn="r"/>
            <a:r>
              <a:rPr lang="ru-RU" sz="2000" dirty="0">
                <a:latin typeface="Arial Narrow" pitchFamily="34" charset="0"/>
              </a:rPr>
              <a:t>позитивного контента и поддержку комфортной и безопасной среды в сети Интернет.</a:t>
            </a:r>
          </a:p>
          <a:p>
            <a:pPr algn="r"/>
            <a:r>
              <a:rPr lang="ru-RU" sz="2000" b="1" u="sng" dirty="0">
                <a:latin typeface="Arial Narrow" pitchFamily="34" charset="0"/>
              </a:rPr>
              <a:t>8-923-505-99-83 </a:t>
            </a:r>
            <a:r>
              <a:rPr lang="ru-RU" sz="2000" b="1" u="sng" dirty="0" err="1">
                <a:latin typeface="Arial Narrow" pitchFamily="34" charset="0"/>
              </a:rPr>
              <a:t>Кирпичникова</a:t>
            </a:r>
            <a:r>
              <a:rPr lang="ru-RU" sz="2000" b="1" u="sng" dirty="0">
                <a:latin typeface="Arial Narrow" pitchFamily="34" charset="0"/>
              </a:rPr>
              <a:t> Наталья Николаевна</a:t>
            </a:r>
          </a:p>
        </p:txBody>
      </p:sp>
      <p:pic>
        <p:nvPicPr>
          <p:cNvPr id="2052" name="Picture 4" descr="C:\ДОКУМЕНТЫ\NNK\ФОТО\АРЕС\06.12.2022\IMG-20221206-WA0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6" t="26944" r="10834" b="20972"/>
          <a:stretch/>
        </p:blipFill>
        <p:spPr bwMode="auto">
          <a:xfrm>
            <a:off x="5258420" y="1124744"/>
            <a:ext cx="5976216" cy="27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ДОКУМЕНТЫ\NNK\ФОТО\АРЕС\16.01.2023\IMG-20230116-WA0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7" t="20972" r="23333" b="28889"/>
          <a:stretch/>
        </p:blipFill>
        <p:spPr bwMode="auto">
          <a:xfrm>
            <a:off x="7197365" y="247674"/>
            <a:ext cx="2375496" cy="137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86" t="14442" r="40550" b="35927"/>
          <a:stretch/>
        </p:blipFill>
        <p:spPr>
          <a:xfrm>
            <a:off x="9803618" y="176597"/>
            <a:ext cx="1950569" cy="1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1" t="7529"/>
          <a:stretch/>
        </p:blipFill>
        <p:spPr>
          <a:xfrm>
            <a:off x="206648" y="3429000"/>
            <a:ext cx="460921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326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985" y="1431492"/>
            <a:ext cx="4463844" cy="4463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575" y="272456"/>
            <a:ext cx="10961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ЭМОЦИИ, КОТОРЫЕ ВЫЗЫВАЕТ ИНФОРМАЦИЯ ОТ ТЕЛЕФОННЫХ МОШЕННИКОВ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408" y="841390"/>
            <a:ext cx="3635896" cy="2556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853883" y="4024359"/>
            <a:ext cx="3635896" cy="2556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408" y="2708920"/>
            <a:ext cx="20156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ПОЛОЖИТЕЛЬНЫЕ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8744" y="4409897"/>
            <a:ext cx="18950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ОТРИЦАТЕЛЬНЫЕ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653" y="998323"/>
            <a:ext cx="3539332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РАДОСТЬ, НАДЕЖДА</a:t>
            </a:r>
          </a:p>
          <a:p>
            <a:pPr algn="ctr"/>
            <a:endParaRPr lang="ru-RU" sz="1050" dirty="0"/>
          </a:p>
          <a:p>
            <a:pPr algn="ctr"/>
            <a:r>
              <a:rPr lang="ru-RU" sz="2400" dirty="0"/>
              <a:t>ЖЕЛАНИЕ ПОЛУЧИТЬ ДЕНЬГИ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2338" y="4979307"/>
            <a:ext cx="404386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СТРАХ, ПАНИКА</a:t>
            </a:r>
          </a:p>
          <a:p>
            <a:pPr algn="ctr"/>
            <a:endParaRPr lang="ru-RU" sz="1400" dirty="0"/>
          </a:p>
          <a:p>
            <a:pPr algn="ctr"/>
            <a:r>
              <a:rPr lang="ru-RU" sz="3600" dirty="0"/>
              <a:t>ЧУВСТВО СТЫДА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38" y="3614525"/>
            <a:ext cx="2951012" cy="29616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925" y="3971988"/>
            <a:ext cx="39167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«Вы выиграли крупную сумму денег</a:t>
            </a:r>
            <a:r>
              <a:rPr lang="ru-RU" sz="2000" i="1" dirty="0" smtClean="0"/>
              <a:t>». «</a:t>
            </a:r>
            <a:r>
              <a:rPr lang="ru-RU" sz="2000" i="1" dirty="0"/>
              <a:t>Вам положены социальные выплаты».</a:t>
            </a:r>
          </a:p>
          <a:p>
            <a:r>
              <a:rPr lang="ru-RU" sz="2000" i="1" dirty="0"/>
              <a:t>«Пенсионный фонд рад сообщить вам о перерасчете пенсии, вам положена выплата..».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8538767" y="764704"/>
            <a:ext cx="2951012" cy="29616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56240" y="1238561"/>
            <a:ext cx="3602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«С вашего счета списали ВСЕ деньги».</a:t>
            </a:r>
          </a:p>
          <a:p>
            <a:r>
              <a:rPr lang="ru-RU" sz="2400" i="1" dirty="0"/>
              <a:t>«Ваш родственник попал в ДТП, сбил человека».</a:t>
            </a:r>
          </a:p>
          <a:p>
            <a:r>
              <a:rPr lang="ru-RU" sz="2400" i="1" dirty="0"/>
              <a:t>«Вы участник уголовного дела».</a:t>
            </a:r>
          </a:p>
        </p:txBody>
      </p:sp>
    </p:spTree>
    <p:extLst>
      <p:ext uri="{BB962C8B-B14F-4D97-AF65-F5344CB8AC3E}">
        <p14:creationId xmlns:p14="http://schemas.microsoft.com/office/powerpoint/2010/main" xmlns="" val="30151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572" y="-2429625"/>
            <a:ext cx="12221306" cy="12221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88776" y="-891480"/>
            <a:ext cx="9145016" cy="914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12712" y="4365104"/>
            <a:ext cx="12166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9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БЛОК № 1</a:t>
            </a:r>
            <a:endParaRPr lang="ru-RU" sz="199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808" y="-243408"/>
            <a:ext cx="80445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ТЕЛЕФОННЫЕ МОШЕННИКИ</a:t>
            </a:r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2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NK\КАРТИНКИ\плакаты_все_виды-3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313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-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99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096" y="886408"/>
            <a:ext cx="50851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66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64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096" y="890972"/>
            <a:ext cx="508518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798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NNK\КАРТИНКИ\плакаты_все_виды-5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4128" y="-928"/>
            <a:ext cx="4932040" cy="685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24" y="-1325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37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1170</Words>
  <Application>Microsoft Office PowerPoint</Application>
  <PresentationFormat>Произвольный</PresentationFormat>
  <Paragraphs>147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195</cp:revision>
  <dcterms:created xsi:type="dcterms:W3CDTF">2023-01-27T07:56:16Z</dcterms:created>
  <dcterms:modified xsi:type="dcterms:W3CDTF">2025-03-27T01:44:11Z</dcterms:modified>
</cp:coreProperties>
</file>