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73" r:id="rId2"/>
    <p:sldId id="477" r:id="rId3"/>
    <p:sldId id="431" r:id="rId4"/>
    <p:sldId id="446" r:id="rId5"/>
    <p:sldId id="447" r:id="rId6"/>
    <p:sldId id="448" r:id="rId7"/>
    <p:sldId id="449" r:id="rId8"/>
    <p:sldId id="459" r:id="rId9"/>
    <p:sldId id="461" r:id="rId10"/>
    <p:sldId id="463" r:id="rId11"/>
    <p:sldId id="466" r:id="rId12"/>
    <p:sldId id="462" r:id="rId13"/>
    <p:sldId id="464" r:id="rId14"/>
    <p:sldId id="458" r:id="rId15"/>
    <p:sldId id="465" r:id="rId16"/>
    <p:sldId id="467" r:id="rId17"/>
    <p:sldId id="451" r:id="rId18"/>
    <p:sldId id="478" r:id="rId19"/>
    <p:sldId id="453" r:id="rId20"/>
    <p:sldId id="460" r:id="rId21"/>
    <p:sldId id="479" r:id="rId22"/>
    <p:sldId id="469" r:id="rId23"/>
    <p:sldId id="468" r:id="rId24"/>
    <p:sldId id="470" r:id="rId25"/>
    <p:sldId id="471" r:id="rId26"/>
    <p:sldId id="472" r:id="rId27"/>
    <p:sldId id="474" r:id="rId28"/>
    <p:sldId id="481" r:id="rId29"/>
    <p:sldId id="454" r:id="rId30"/>
    <p:sldId id="482" r:id="rId31"/>
    <p:sldId id="457" r:id="rId32"/>
    <p:sldId id="476" r:id="rId33"/>
    <p:sldId id="344" r:id="rId34"/>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3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EBF0"/>
    <a:srgbClr val="D3CBDE"/>
    <a:srgbClr val="E8E1EA"/>
    <a:srgbClr val="E4DFE8"/>
    <a:srgbClr val="EBE8ED"/>
    <a:srgbClr val="E3DDE7"/>
    <a:srgbClr val="E2DDEA"/>
    <a:srgbClr val="B0AEC0"/>
    <a:srgbClr val="B2B2B2"/>
    <a:srgbClr val="2020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9" d="100"/>
          <a:sy n="109" d="100"/>
        </p:scale>
        <p:origin x="-546" y="-90"/>
      </p:cViewPr>
      <p:guideLst>
        <p:guide orient="horz" pos="2239"/>
        <p:guide pos="3840"/>
      </p:guideLst>
    </p:cSldViewPr>
  </p:slideViewPr>
  <p:notesTextViewPr>
    <p:cViewPr>
      <p:scale>
        <a:sx n="3" d="2"/>
        <a:sy n="3" d="2"/>
      </p:scale>
      <p:origin x="0" y="0"/>
    </p:cViewPr>
  </p:notesTextViewPr>
  <p:sorterViewPr>
    <p:cViewPr>
      <p:scale>
        <a:sx n="90" d="100"/>
        <a:sy n="90" d="100"/>
      </p:scale>
      <p:origin x="0" y="-2874"/>
    </p:cViewPr>
  </p:sorterViewPr>
  <p:gridSpacing cx="73728263" cy="737282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528" cy="498040"/>
          </a:xfrm>
          <a:prstGeom prst="rect">
            <a:avLst/>
          </a:prstGeom>
        </p:spPr>
        <p:txBody>
          <a:bodyPr vert="horz" lIns="87910" tIns="43955" rIns="87910" bIns="43955" rtlCol="0"/>
          <a:lstStyle>
            <a:lvl1pPr algn="l">
              <a:defRPr sz="1200"/>
            </a:lvl1pPr>
          </a:lstStyle>
          <a:p>
            <a:endParaRPr lang="en-US"/>
          </a:p>
        </p:txBody>
      </p:sp>
      <p:sp>
        <p:nvSpPr>
          <p:cNvPr id="3" name="Date Placeholder 2"/>
          <p:cNvSpPr>
            <a:spLocks noGrp="1"/>
          </p:cNvSpPr>
          <p:nvPr>
            <p:ph type="dt" sz="quarter" idx="1"/>
          </p:nvPr>
        </p:nvSpPr>
        <p:spPr>
          <a:xfrm>
            <a:off x="3850271" y="0"/>
            <a:ext cx="2945528" cy="498040"/>
          </a:xfrm>
          <a:prstGeom prst="rect">
            <a:avLst/>
          </a:prstGeom>
        </p:spPr>
        <p:txBody>
          <a:bodyPr vert="horz" lIns="87910" tIns="43955" rIns="87910" bIns="43955" rtlCol="0"/>
          <a:lstStyle>
            <a:lvl1pPr algn="r">
              <a:defRPr sz="1200"/>
            </a:lvl1pPr>
          </a:lstStyle>
          <a:p>
            <a:fld id="{0F9B84EA-7D68-4D60-9CB1-D50884785D1C}" type="datetimeFigureOut">
              <a:rPr lang="en-US" smtClean="0"/>
              <a:pPr/>
              <a:t>5/13/2025</a:t>
            </a:fld>
            <a:endParaRPr lang="en-US"/>
          </a:p>
        </p:txBody>
      </p:sp>
      <p:sp>
        <p:nvSpPr>
          <p:cNvPr id="4" name="Footer Placeholder 3"/>
          <p:cNvSpPr>
            <a:spLocks noGrp="1"/>
          </p:cNvSpPr>
          <p:nvPr>
            <p:ph type="ftr" sz="quarter" idx="2"/>
          </p:nvPr>
        </p:nvSpPr>
        <p:spPr>
          <a:xfrm>
            <a:off x="0" y="9428292"/>
            <a:ext cx="2945528" cy="498039"/>
          </a:xfrm>
          <a:prstGeom prst="rect">
            <a:avLst/>
          </a:prstGeom>
        </p:spPr>
        <p:txBody>
          <a:bodyPr vert="horz" lIns="87910" tIns="43955" rIns="87910" bIns="43955" rtlCol="0" anchor="b"/>
          <a:lstStyle>
            <a:lvl1pPr algn="l">
              <a:defRPr sz="1200"/>
            </a:lvl1pPr>
          </a:lstStyle>
          <a:p>
            <a:endParaRPr lang="en-US"/>
          </a:p>
        </p:txBody>
      </p:sp>
      <p:sp>
        <p:nvSpPr>
          <p:cNvPr id="5" name="Slide Number Placeholder 4"/>
          <p:cNvSpPr>
            <a:spLocks noGrp="1"/>
          </p:cNvSpPr>
          <p:nvPr>
            <p:ph type="sldNum" sz="quarter" idx="3"/>
          </p:nvPr>
        </p:nvSpPr>
        <p:spPr>
          <a:xfrm>
            <a:off x="3850271" y="9428292"/>
            <a:ext cx="2945528" cy="498039"/>
          </a:xfrm>
          <a:prstGeom prst="rect">
            <a:avLst/>
          </a:prstGeom>
        </p:spPr>
        <p:txBody>
          <a:bodyPr vert="horz" lIns="87910" tIns="43955" rIns="87910" bIns="43955" rtlCol="0" anchor="b"/>
          <a:lstStyle>
            <a:lvl1pPr algn="r">
              <a:defRPr sz="1200"/>
            </a:lvl1pPr>
          </a:lstStyle>
          <a:p>
            <a:fld id="{8D4E0FC9-F1F8-4FAE-9988-3BA365CFD46F}"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406" cy="497333"/>
          </a:xfrm>
          <a:prstGeom prst="rect">
            <a:avLst/>
          </a:prstGeom>
        </p:spPr>
        <p:txBody>
          <a:bodyPr vert="horz" lIns="87910" tIns="43955" rIns="87910" bIns="43955" rtlCol="0"/>
          <a:lstStyle>
            <a:lvl1pPr algn="l">
              <a:defRPr sz="1200"/>
            </a:lvl1pPr>
          </a:lstStyle>
          <a:p>
            <a:endParaRPr lang="en-US"/>
          </a:p>
        </p:txBody>
      </p:sp>
      <p:sp>
        <p:nvSpPr>
          <p:cNvPr id="3" name="Slide Number Placeholder 2"/>
          <p:cNvSpPr>
            <a:spLocks noGrp="1"/>
          </p:cNvSpPr>
          <p:nvPr>
            <p:ph type="dt" idx="1"/>
          </p:nvPr>
        </p:nvSpPr>
        <p:spPr>
          <a:xfrm>
            <a:off x="3850751" y="1"/>
            <a:ext cx="2945405" cy="497333"/>
          </a:xfrm>
          <a:prstGeom prst="rect">
            <a:avLst/>
          </a:prstGeom>
        </p:spPr>
        <p:txBody>
          <a:bodyPr vert="horz" lIns="87910" tIns="43955" rIns="87910" bIns="43955" rtlCol="0"/>
          <a:lstStyle>
            <a:lvl1pPr algn="r">
              <a:defRPr sz="1200"/>
            </a:lvl1pPr>
          </a:lstStyle>
          <a:p>
            <a:fld id="{D6C8D182-E4C8-4120-9249-FC9774456FFA}" type="datetimeFigureOut">
              <a:rPr lang="en-US" smtClean="0"/>
              <a:pPr/>
              <a:t>5/13/2025</a:t>
            </a:fld>
            <a:endParaRPr lang="en-US"/>
          </a:p>
        </p:txBody>
      </p:sp>
      <p:sp>
        <p:nvSpPr>
          <p:cNvPr id="4" name="Slide Image Placehoder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87910" tIns="43955" rIns="87910" bIns="43955" rtlCol="0" anchor="ctr"/>
          <a:lstStyle/>
          <a:p>
            <a:endParaRPr lang="en-US"/>
          </a:p>
        </p:txBody>
      </p:sp>
      <p:sp>
        <p:nvSpPr>
          <p:cNvPr id="5" name="Note Placeholder 4"/>
          <p:cNvSpPr>
            <a:spLocks noGrp="1"/>
          </p:cNvSpPr>
          <p:nvPr>
            <p:ph type="body" sz="quarter" idx="3"/>
          </p:nvPr>
        </p:nvSpPr>
        <p:spPr>
          <a:xfrm>
            <a:off x="680527" y="4777782"/>
            <a:ext cx="5438140" cy="3907834"/>
          </a:xfrm>
          <a:prstGeom prst="rect">
            <a:avLst/>
          </a:prstGeom>
        </p:spPr>
        <p:txBody>
          <a:bodyPr vert="horz" lIns="87910" tIns="43955" rIns="87910" bIns="439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9305"/>
            <a:ext cx="2945406" cy="497333"/>
          </a:xfrm>
          <a:prstGeom prst="rect">
            <a:avLst/>
          </a:prstGeom>
        </p:spPr>
        <p:txBody>
          <a:bodyPr vert="horz" lIns="87910" tIns="43955" rIns="87910" bIns="43955" rtlCol="0" anchor="b"/>
          <a:lstStyle>
            <a:lvl1pPr algn="l">
              <a:defRPr sz="1200"/>
            </a:lvl1pPr>
          </a:lstStyle>
          <a:p>
            <a:endParaRPr lang="en-US"/>
          </a:p>
        </p:txBody>
      </p:sp>
      <p:sp>
        <p:nvSpPr>
          <p:cNvPr id="7" name="Slide Number Placeholder 6"/>
          <p:cNvSpPr>
            <a:spLocks noGrp="1"/>
          </p:cNvSpPr>
          <p:nvPr>
            <p:ph type="sldNum" sz="quarter" idx="5"/>
          </p:nvPr>
        </p:nvSpPr>
        <p:spPr>
          <a:xfrm>
            <a:off x="3850751" y="9429305"/>
            <a:ext cx="2945405" cy="497333"/>
          </a:xfrm>
          <a:prstGeom prst="rect">
            <a:avLst/>
          </a:prstGeom>
        </p:spPr>
        <p:txBody>
          <a:bodyPr vert="horz" lIns="87910" tIns="43955" rIns="87910" bIns="43955" rtlCol="0" anchor="b"/>
          <a:lstStyle>
            <a:lvl1pPr algn="r">
              <a:defRPr sz="1200"/>
            </a:lvl1pPr>
          </a:lstStyle>
          <a:p>
            <a:fld id="{85D0DACE-38E0-42D2-9336-2B707D34BC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60FBDFE-C587-4B4C-A407-44438C67B59E}"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pPr/>
              <a:t>‹#›</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Текст 2"/>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FBDFE-C587-4B4C-A407-44438C67B59E}" type="datetimeFigureOut">
              <a:rPr lang="en-US" smtClean="0"/>
              <a:pPr/>
              <a:t>5/13/2025</a:t>
            </a:fld>
            <a:endParaRPr lang="en-US" dirty="0"/>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9AE70B2-8BF9-45C0-BB95-33D1B9D3A8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pPr/>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pPr/>
              <a:t>5/13/2025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png"/><Relationship Id="rId10" Type="http://schemas.openxmlformats.org/officeDocument/2006/relationships/image" Target="../media/image47.jpeg"/><Relationship Id="rId4" Type="http://schemas.openxmlformats.org/officeDocument/2006/relationships/image" Target="../media/image3.png"/><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3C149268-0180-101F-27E9-F17F47319F9F}"/>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xmlns="" id="{F7ACA357-8405-B122-86A3-3E58E0B80B21}"/>
              </a:ext>
            </a:extLst>
          </p:cNvPr>
          <p:cNvSpPr>
            <a:spLocks noGrp="1"/>
          </p:cNvSpPr>
          <p:nvPr/>
        </p:nvSpPr>
        <p:spPr>
          <a:xfrm>
            <a:off x="257452" y="1837691"/>
            <a:ext cx="11487705" cy="46653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Мошеннические схемы в туризме</a:t>
            </a:r>
          </a:p>
          <a:p>
            <a:pPr>
              <a:lnSpc>
                <a:spcPct val="100000"/>
              </a:lnSpc>
              <a:spcBef>
                <a:spcPts val="0"/>
              </a:spcBef>
            </a:pPr>
            <a:r>
              <a:rPr lang="ru-RU" sz="4400" b="1" u="sng"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2025 г.</a:t>
            </a:r>
            <a:endParaRPr lang="ru-RU" b="1" u="sng"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pPr>
            <a:endParaRPr lang="ru-RU"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gn="r">
              <a:lnSpc>
                <a:spcPct val="100000"/>
              </a:lnSpc>
              <a:spcBef>
                <a:spcPts val="0"/>
              </a:spcBef>
            </a:pPr>
            <a:endParaRPr lang="ru-RU" sz="1600" b="1" dirty="0">
              <a:solidFill>
                <a:schemeClr val="tx1"/>
              </a:solidFill>
              <a:latin typeface="Verdana" panose="020B0604030504040204" pitchFamily="34" charset="0"/>
              <a:ea typeface="Verdana" panose="020B0604030504040204" pitchFamily="34" charset="0"/>
            </a:endParaRPr>
          </a:p>
          <a:p>
            <a:pPr algn="r">
              <a:lnSpc>
                <a:spcPct val="100000"/>
              </a:lnSpc>
              <a:spcBef>
                <a:spcPts val="0"/>
              </a:spcBef>
            </a:pPr>
            <a:endParaRPr lang="ru-RU" sz="1600" b="1" dirty="0">
              <a:solidFill>
                <a:schemeClr val="tx1"/>
              </a:solidFill>
              <a:latin typeface="Verdana" panose="020B0604030504040204" pitchFamily="34" charset="0"/>
              <a:ea typeface="Verdana" panose="020B0604030504040204" pitchFamily="34" charset="0"/>
            </a:endParaRPr>
          </a:p>
          <a:p>
            <a:pPr algn="r">
              <a:lnSpc>
                <a:spcPct val="100000"/>
              </a:lnSpc>
              <a:spcBef>
                <a:spcPts val="0"/>
              </a:spcBef>
            </a:pPr>
            <a:endParaRPr lang="ru-RU" sz="1600" b="1" dirty="0">
              <a:solidFill>
                <a:schemeClr val="tx1"/>
              </a:solidFill>
              <a:latin typeface="Verdana" panose="020B0604030504040204" pitchFamily="34" charset="0"/>
              <a:ea typeface="Verdana" panose="020B0604030504040204" pitchFamily="34" charset="0"/>
            </a:endParaRPr>
          </a:p>
          <a:p>
            <a:pPr algn="r">
              <a:lnSpc>
                <a:spcPct val="100000"/>
              </a:lnSpc>
              <a:spcBef>
                <a:spcPts val="0"/>
              </a:spcBef>
            </a:pPr>
            <a:r>
              <a:rPr lang="ru-RU" sz="1600" b="1" dirty="0">
                <a:solidFill>
                  <a:schemeClr val="tx1"/>
                </a:solidFill>
                <a:latin typeface="Verdana" panose="020B0604030504040204" pitchFamily="34" charset="0"/>
                <a:ea typeface="Verdana" panose="020B0604030504040204" pitchFamily="34" charset="0"/>
              </a:rPr>
              <a:t>Руководитель РЦФГК,</a:t>
            </a:r>
          </a:p>
          <a:p>
            <a:pPr algn="r">
              <a:lnSpc>
                <a:spcPct val="100000"/>
              </a:lnSpc>
              <a:spcBef>
                <a:spcPts val="0"/>
              </a:spcBef>
            </a:pPr>
            <a:r>
              <a:rPr lang="ru-RU" sz="1600" b="1" dirty="0">
                <a:solidFill>
                  <a:schemeClr val="tx1"/>
                </a:solidFill>
                <a:latin typeface="Verdana" panose="020B0604030504040204" pitchFamily="34" charset="0"/>
                <a:ea typeface="Verdana" panose="020B0604030504040204" pitchFamily="34" charset="0"/>
              </a:rPr>
              <a:t>Федеральный эксперт АРФГ, к.э.н., доцент </a:t>
            </a:r>
          </a:p>
          <a:p>
            <a:pPr algn="r">
              <a:lnSpc>
                <a:spcPct val="100000"/>
              </a:lnSpc>
              <a:spcBef>
                <a:spcPts val="0"/>
              </a:spcBef>
            </a:pPr>
            <a:r>
              <a:rPr lang="ru-RU" sz="1600" b="1" dirty="0">
                <a:solidFill>
                  <a:schemeClr val="tx1"/>
                </a:solidFill>
                <a:latin typeface="Verdana" panose="020B0604030504040204" pitchFamily="34" charset="0"/>
                <a:ea typeface="Verdana" panose="020B0604030504040204" pitchFamily="34" charset="0"/>
              </a:rPr>
              <a:t>Сычева-Передеро Ольга Валерьевна</a:t>
            </a:r>
          </a:p>
          <a:p>
            <a:endParaRPr lang="ru-RU" sz="1800" b="1" dirty="0">
              <a:solidFill>
                <a:schemeClr val="tx1"/>
              </a:solidFill>
              <a:latin typeface="Verdana" panose="020B0604030504040204" pitchFamily="34" charset="0"/>
              <a:ea typeface="Verdana" panose="020B0604030504040204" pitchFamily="34" charset="0"/>
            </a:endParaRPr>
          </a:p>
          <a:p>
            <a:r>
              <a:rPr lang="ru-RU" sz="1800" b="1" dirty="0">
                <a:solidFill>
                  <a:schemeClr val="tx1"/>
                </a:solidFill>
                <a:latin typeface="Verdana" panose="020B0604030504040204" pitchFamily="34" charset="0"/>
                <a:ea typeface="Verdana" panose="020B0604030504040204" pitchFamily="34" charset="0"/>
              </a:rPr>
              <a:t/>
            </a:r>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xmlns="" id="{3E65100F-3743-491E-493B-1B875A1EC335}"/>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7321857D-86F9-42A5-4F18-F576E37D0D86}"/>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E168B2B9-D1CB-A138-B54F-1634510FA3E5}"/>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CA1095B3-D643-6819-E0E5-028F5068620B}"/>
              </a:ext>
            </a:extLst>
          </p:cNvPr>
          <p:cNvPicPr>
            <a:picLocks noChangeAspect="1"/>
          </p:cNvPicPr>
          <p:nvPr/>
        </p:nvPicPr>
        <p:blipFill>
          <a:blip r:embed="rId5" cstate="print"/>
          <a:stretch>
            <a:fillRect/>
          </a:stretch>
        </p:blipFill>
        <p:spPr>
          <a:xfrm>
            <a:off x="3310609" y="443293"/>
            <a:ext cx="1137920" cy="815975"/>
          </a:xfrm>
          <a:prstGeom prst="rect">
            <a:avLst/>
          </a:prstGeom>
        </p:spPr>
      </p:pic>
    </p:spTree>
    <p:extLst>
      <p:ext uri="{BB962C8B-B14F-4D97-AF65-F5344CB8AC3E}">
        <p14:creationId xmlns:p14="http://schemas.microsoft.com/office/powerpoint/2010/main" xmlns="" val="38288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200C62CC-4154-E74D-2DFA-9709D63E5E9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D822E6BE-E976-0E14-F8EE-A95CE567A277}"/>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1B659F97-774E-E747-2074-2237BAB2F31F}"/>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7251E573-B7E9-7E68-9CD9-D66D48AFCE5C}"/>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0D945F0F-64C2-B477-5CC7-C84E387E1A6C}"/>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644FF53C-EB3A-5394-CBF3-67BDA78BD730}"/>
              </a:ext>
            </a:extLst>
          </p:cNvPr>
          <p:cNvSpPr txBox="1"/>
          <p:nvPr/>
        </p:nvSpPr>
        <p:spPr>
          <a:xfrm>
            <a:off x="5459766" y="1688629"/>
            <a:ext cx="6522077" cy="3647152"/>
          </a:xfrm>
          <a:prstGeom prst="rect">
            <a:avLst/>
          </a:prstGeom>
          <a:noFill/>
        </p:spPr>
        <p:txBody>
          <a:bodyPr wrap="square">
            <a:spAutoFit/>
          </a:bodyPr>
          <a:lstStyle/>
          <a:p>
            <a:pPr algn="l"/>
            <a:r>
              <a:rPr lang="ru-RU" sz="2100" dirty="0"/>
              <a:t>Авторские туры можно найти на специальных сайтах, на которых предлагаются экскурсии от компаний и частных гидов. Реклама индивидуальных и групповых путешествий попадается в соцсетях и мессенджерах.</a:t>
            </a:r>
          </a:p>
          <a:p>
            <a:pPr>
              <a:buNone/>
            </a:pPr>
            <a:r>
              <a:rPr lang="ru-RU" sz="2100" dirty="0"/>
              <a:t>Все туроператоры должны состоять в реестре Ростуризма. В реестре указываются ее контакты, ИНН и другие реквизиты. По ИНН вы можете найти компанию на сайте ФНС и узнать больше информации. Вы увидите, давно ли существует фирма, точно ли ее основной вид деятельности — туризм. </a:t>
            </a:r>
          </a:p>
        </p:txBody>
      </p:sp>
      <p:sp>
        <p:nvSpPr>
          <p:cNvPr id="9" name="TextBox 8">
            <a:extLst>
              <a:ext uri="{FF2B5EF4-FFF2-40B4-BE49-F238E27FC236}">
                <a16:creationId xmlns:a16="http://schemas.microsoft.com/office/drawing/2014/main" xmlns="" id="{6860AB19-5B67-DD9F-5100-56E1622F04BE}"/>
              </a:ext>
            </a:extLst>
          </p:cNvPr>
          <p:cNvSpPr txBox="1"/>
          <p:nvPr/>
        </p:nvSpPr>
        <p:spPr>
          <a:xfrm>
            <a:off x="4802819" y="365190"/>
            <a:ext cx="7036982" cy="1323439"/>
          </a:xfrm>
          <a:prstGeom prst="rect">
            <a:avLst/>
          </a:prstGeom>
          <a:noFill/>
        </p:spPr>
        <p:txBody>
          <a:bodyPr wrap="square" rtlCol="0">
            <a:spAutoFit/>
          </a:bodyPr>
          <a:lstStyle/>
          <a:p>
            <a:pPr algn="ctr"/>
            <a:r>
              <a:rPr lang="ru-RU" sz="4000" b="1" i="0" dirty="0">
                <a:solidFill>
                  <a:srgbClr val="FF0000"/>
                </a:solidFill>
                <a:effectLst/>
              </a:rPr>
              <a:t>Индивидуальный тур «в поисках пропавшего гида»</a:t>
            </a:r>
          </a:p>
        </p:txBody>
      </p:sp>
      <p:sp>
        <p:nvSpPr>
          <p:cNvPr id="4" name="TextBox 3">
            <a:extLst>
              <a:ext uri="{FF2B5EF4-FFF2-40B4-BE49-F238E27FC236}">
                <a16:creationId xmlns:a16="http://schemas.microsoft.com/office/drawing/2014/main" xmlns="" id="{D2FE3442-2697-0A56-2F69-35CE84EA8F2A}"/>
              </a:ext>
            </a:extLst>
          </p:cNvPr>
          <p:cNvSpPr txBox="1"/>
          <p:nvPr/>
        </p:nvSpPr>
        <p:spPr>
          <a:xfrm>
            <a:off x="352199" y="5564418"/>
            <a:ext cx="11487602" cy="707886"/>
          </a:xfrm>
          <a:prstGeom prst="rect">
            <a:avLst/>
          </a:prstGeom>
          <a:noFill/>
        </p:spPr>
        <p:txBody>
          <a:bodyPr wrap="square">
            <a:spAutoFit/>
          </a:bodyPr>
          <a:lstStyle/>
          <a:p>
            <a:pPr algn="l">
              <a:buNone/>
            </a:pPr>
            <a:r>
              <a:rPr lang="ru-RU" sz="2000" b="1" i="0" dirty="0">
                <a:solidFill>
                  <a:srgbClr val="FF0000"/>
                </a:solidFill>
                <a:effectLst/>
              </a:rPr>
              <a:t>Внимание! При выборе гида важно быть осторожным. Проводите оплату через проверенный сайт-агрегатор — в случае проблем вы хотя бы сможете рассчитывать на поддержку сервиса.</a:t>
            </a:r>
          </a:p>
        </p:txBody>
      </p:sp>
      <p:pic>
        <p:nvPicPr>
          <p:cNvPr id="16390" name="Picture 6" descr="Picture background">
            <a:extLst>
              <a:ext uri="{FF2B5EF4-FFF2-40B4-BE49-F238E27FC236}">
                <a16:creationId xmlns:a16="http://schemas.microsoft.com/office/drawing/2014/main" xmlns="" id="{CDD240E9-97DD-9746-A381-2ACD42B8997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1040" y="1785761"/>
            <a:ext cx="4902195" cy="3647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392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366E61A9-924A-6DBF-04D7-B6ECA404EC8E}"/>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5F172BB8-C83D-5578-E087-ECC6FDAF6071}"/>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F5C165C3-F709-E39F-9C0B-6BF689601B94}"/>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03A285E3-E2E9-DAAD-BBE6-5970A89A17DD}"/>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293ECCF4-5245-82EE-469B-EE7A85A551D9}"/>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F9E151AD-EE5B-3482-C76B-716504FBF70E}"/>
              </a:ext>
            </a:extLst>
          </p:cNvPr>
          <p:cNvSpPr txBox="1"/>
          <p:nvPr/>
        </p:nvSpPr>
        <p:spPr>
          <a:xfrm>
            <a:off x="4823532" y="1002611"/>
            <a:ext cx="7368468" cy="3016210"/>
          </a:xfrm>
          <a:prstGeom prst="rect">
            <a:avLst/>
          </a:prstGeom>
          <a:noFill/>
        </p:spPr>
        <p:txBody>
          <a:bodyPr wrap="square">
            <a:spAutoFit/>
          </a:bodyPr>
          <a:lstStyle/>
          <a:p>
            <a:pPr>
              <a:buNone/>
            </a:pPr>
            <a:r>
              <a:rPr lang="ru-RU" sz="1900" dirty="0"/>
              <a:t>Мечта о роскошном путешествии может сделать человека участником финансовой пирамиды. Некоторые мошенники выдают себя даже не за турфирмы, а за инвестиционные компании. Они обещают путевку с огромной скидкой — нужно только внести деньги заранее и уговорить вложиться еще нескольких знакомых. За каждого приведенного вкладчика гарантируют дополнительный бонус.</a:t>
            </a:r>
          </a:p>
          <a:p>
            <a:pPr>
              <a:buNone/>
            </a:pPr>
            <a:r>
              <a:rPr lang="ru-RU" sz="1900" dirty="0"/>
              <a:t>Аферисты уверяют, что половины стоимости тура вполне достаточно, так как они будут выгодно инвестировать эти деньги и якобы всего за несколько месяцев накопится вся нужная сумма.</a:t>
            </a:r>
          </a:p>
        </p:txBody>
      </p:sp>
      <p:sp>
        <p:nvSpPr>
          <p:cNvPr id="9" name="TextBox 8">
            <a:extLst>
              <a:ext uri="{FF2B5EF4-FFF2-40B4-BE49-F238E27FC236}">
                <a16:creationId xmlns:a16="http://schemas.microsoft.com/office/drawing/2014/main" xmlns="" id="{FC3AED89-7E47-CF88-3C1F-CF5CEA7972FB}"/>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Круиз к пирамиде</a:t>
            </a:r>
          </a:p>
        </p:txBody>
      </p:sp>
      <p:sp>
        <p:nvSpPr>
          <p:cNvPr id="4" name="TextBox 3">
            <a:extLst>
              <a:ext uri="{FF2B5EF4-FFF2-40B4-BE49-F238E27FC236}">
                <a16:creationId xmlns:a16="http://schemas.microsoft.com/office/drawing/2014/main" xmlns="" id="{7D819CBD-D68E-7CFF-2743-11AF36C20BA8}"/>
              </a:ext>
            </a:extLst>
          </p:cNvPr>
          <p:cNvSpPr txBox="1"/>
          <p:nvPr/>
        </p:nvSpPr>
        <p:spPr>
          <a:xfrm>
            <a:off x="269289" y="5592530"/>
            <a:ext cx="11751076" cy="1015663"/>
          </a:xfrm>
          <a:prstGeom prst="rect">
            <a:avLst/>
          </a:prstGeom>
          <a:noFill/>
        </p:spPr>
        <p:txBody>
          <a:bodyPr wrap="square">
            <a:spAutoFit/>
          </a:bodyPr>
          <a:lstStyle/>
          <a:p>
            <a:pPr>
              <a:buNone/>
            </a:pPr>
            <a:r>
              <a:rPr lang="ru-RU" sz="2000" b="1" dirty="0">
                <a:solidFill>
                  <a:srgbClr val="FF0000"/>
                </a:solidFill>
              </a:rPr>
              <a:t>Внимание! Если компания называет себя туристической — проверяйте ее по реестру Ростуризма. Когда она позиционирует себя инвестиционной или финансовой — ее нужно искать в реестрах Банка России. Если организации нет в этих реестрах — перед вами точно обманщики.</a:t>
            </a:r>
          </a:p>
        </p:txBody>
      </p:sp>
      <p:pic>
        <p:nvPicPr>
          <p:cNvPr id="19458" name="Picture 2" descr="Picture background">
            <a:extLst>
              <a:ext uri="{FF2B5EF4-FFF2-40B4-BE49-F238E27FC236}">
                <a16:creationId xmlns:a16="http://schemas.microsoft.com/office/drawing/2014/main" xmlns="" id="{D9F26E1A-9C9B-B0A5-0287-3118901AD9A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0026" y="1956732"/>
            <a:ext cx="4672793" cy="13531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0A72DC1B-53F8-A7D7-82C9-0902FD01946A}"/>
              </a:ext>
            </a:extLst>
          </p:cNvPr>
          <p:cNvSpPr txBox="1"/>
          <p:nvPr/>
        </p:nvSpPr>
        <p:spPr>
          <a:xfrm>
            <a:off x="269289" y="3905008"/>
            <a:ext cx="11653422" cy="1554272"/>
          </a:xfrm>
          <a:prstGeom prst="rect">
            <a:avLst/>
          </a:prstGeom>
          <a:noFill/>
        </p:spPr>
        <p:txBody>
          <a:bodyPr wrap="square">
            <a:spAutoFit/>
          </a:bodyPr>
          <a:lstStyle/>
          <a:p>
            <a:pPr algn="just">
              <a:buNone/>
            </a:pPr>
            <a:r>
              <a:rPr lang="ru-RU" sz="1900" dirty="0"/>
              <a:t>Обычно такие проекты существуют только в интернете. Например, как группа или канал в соцсетях и мессенджерах. Но иногда преступники регистрируют компанию-однодневку и даже ненадолго снимают шикарный офис, чтобы создать образ успешной компании.</a:t>
            </a:r>
          </a:p>
          <a:p>
            <a:pPr algn="just">
              <a:buNone/>
            </a:pPr>
            <a:r>
              <a:rPr lang="ru-RU" sz="1900" dirty="0"/>
              <a:t>Людям показывают красивые картинки городов и морских пейзажей, а также графики роста вложений. Но когда подходит время отправляться в поездку, мошенники исчезают вместе со всеми деньгами.</a:t>
            </a:r>
          </a:p>
        </p:txBody>
      </p:sp>
    </p:spTree>
    <p:extLst>
      <p:ext uri="{BB962C8B-B14F-4D97-AF65-F5344CB8AC3E}">
        <p14:creationId xmlns:p14="http://schemas.microsoft.com/office/powerpoint/2010/main" xmlns="" val="3993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968F832C-0CC5-66EF-83AB-A613B97880D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C592F975-603A-DACF-9B66-687F9F0494CF}"/>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4BAF7174-3A75-B42A-70FE-9ABAC4FC91ED}"/>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459EE46E-1DAE-1733-8FC2-2E50C2A693DF}"/>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185AA0F6-2F2D-29A8-A65C-EA9A7109F943}"/>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B5AF9642-C425-091D-F227-EF3D0A5D5073}"/>
              </a:ext>
            </a:extLst>
          </p:cNvPr>
          <p:cNvSpPr txBox="1"/>
          <p:nvPr/>
        </p:nvSpPr>
        <p:spPr>
          <a:xfrm>
            <a:off x="4954074" y="1483186"/>
            <a:ext cx="5983549" cy="3046988"/>
          </a:xfrm>
          <a:prstGeom prst="rect">
            <a:avLst/>
          </a:prstGeom>
          <a:noFill/>
        </p:spPr>
        <p:txBody>
          <a:bodyPr wrap="square">
            <a:spAutoFit/>
          </a:bodyPr>
          <a:lstStyle/>
          <a:p>
            <a:pPr algn="l"/>
            <a:r>
              <a:rPr lang="ru-RU" sz="2400" dirty="0">
                <a:solidFill>
                  <a:srgbClr val="212529"/>
                </a:solidFill>
              </a:rPr>
              <a:t>С</a:t>
            </a:r>
            <a:r>
              <a:rPr lang="ru-RU" sz="2400" b="0" i="0" dirty="0">
                <a:solidFill>
                  <a:srgbClr val="212529"/>
                </a:solidFill>
                <a:effectLst/>
              </a:rPr>
              <a:t>тоит быть осторожными с объектами (гостиницами, санаториями, домами отдыха, местами на карте мира), которые могут быть представлены как существующие, но на самом деле не существуют. Крупные агрегаторы обычно предоставляют гарантии, однако случаи мошенничества возможны. </a:t>
            </a:r>
          </a:p>
        </p:txBody>
      </p:sp>
      <p:sp>
        <p:nvSpPr>
          <p:cNvPr id="9" name="TextBox 8">
            <a:extLst>
              <a:ext uri="{FF2B5EF4-FFF2-40B4-BE49-F238E27FC236}">
                <a16:creationId xmlns:a16="http://schemas.microsoft.com/office/drawing/2014/main" xmlns="" id="{B913C42B-A1D8-91C3-8CCE-21F6A18140AC}"/>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Миражи</a:t>
            </a:r>
          </a:p>
        </p:txBody>
      </p:sp>
      <p:sp>
        <p:nvSpPr>
          <p:cNvPr id="4" name="TextBox 3">
            <a:extLst>
              <a:ext uri="{FF2B5EF4-FFF2-40B4-BE49-F238E27FC236}">
                <a16:creationId xmlns:a16="http://schemas.microsoft.com/office/drawing/2014/main" xmlns="" id="{270A06CB-D986-A41F-630E-902CD8B0D760}"/>
              </a:ext>
            </a:extLst>
          </p:cNvPr>
          <p:cNvSpPr txBox="1"/>
          <p:nvPr/>
        </p:nvSpPr>
        <p:spPr>
          <a:xfrm>
            <a:off x="541537" y="5322136"/>
            <a:ext cx="11176985" cy="892552"/>
          </a:xfrm>
          <a:prstGeom prst="rect">
            <a:avLst/>
          </a:prstGeom>
          <a:noFill/>
        </p:spPr>
        <p:txBody>
          <a:bodyPr wrap="square">
            <a:spAutoFit/>
          </a:bodyPr>
          <a:lstStyle/>
          <a:p>
            <a:pPr algn="l"/>
            <a:r>
              <a:rPr lang="ru-RU" sz="2600" b="1" dirty="0">
                <a:solidFill>
                  <a:srgbClr val="FF0000"/>
                </a:solidFill>
              </a:rPr>
              <a:t>Внимание! </a:t>
            </a:r>
            <a:r>
              <a:rPr lang="ru-RU" sz="2600" b="1" i="0" dirty="0">
                <a:solidFill>
                  <a:srgbClr val="FF0000"/>
                </a:solidFill>
                <a:effectLst/>
              </a:rPr>
              <a:t>Важно проверять объекты на реальность через видеопроверку и другие методы, чтобы избежать фиктивных предложений.</a:t>
            </a:r>
          </a:p>
        </p:txBody>
      </p:sp>
      <p:pic>
        <p:nvPicPr>
          <p:cNvPr id="15362" name="Picture 2" descr="Picture background">
            <a:extLst>
              <a:ext uri="{FF2B5EF4-FFF2-40B4-BE49-F238E27FC236}">
                <a16:creationId xmlns:a16="http://schemas.microsoft.com/office/drawing/2014/main" xmlns="" id="{875C2C00-4783-67EB-BB4D-68CBA5CF8D5F}"/>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462" t="11651" r="13751" b="4078"/>
          <a:stretch/>
        </p:blipFill>
        <p:spPr bwMode="auto">
          <a:xfrm>
            <a:off x="1091974" y="1483186"/>
            <a:ext cx="3274731" cy="3806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656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B114CA7E-7F84-4DAB-9657-1F2E1F484E33}"/>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6A262D99-AF11-2E51-87EC-3CF2ED656ACD}"/>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4E754632-2225-09A9-DDE5-E048DF2CEDA5}"/>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04D3B19B-F148-CE8A-F68A-4784B2079EF3}"/>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9EEDB135-2885-E785-71F8-A0C849AB22E7}"/>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5671F5F7-E759-C074-0D32-071CDF7E9087}"/>
              </a:ext>
            </a:extLst>
          </p:cNvPr>
          <p:cNvSpPr txBox="1"/>
          <p:nvPr/>
        </p:nvSpPr>
        <p:spPr>
          <a:xfrm>
            <a:off x="4494867" y="2194528"/>
            <a:ext cx="7214780" cy="2123658"/>
          </a:xfrm>
          <a:prstGeom prst="rect">
            <a:avLst/>
          </a:prstGeom>
          <a:noFill/>
        </p:spPr>
        <p:txBody>
          <a:bodyPr wrap="square">
            <a:spAutoFit/>
          </a:bodyPr>
          <a:lstStyle/>
          <a:p>
            <a:pPr>
              <a:buNone/>
            </a:pPr>
            <a:r>
              <a:rPr lang="ru-RU" sz="2200" dirty="0"/>
              <a:t>«Секретные предложения» авиабилетов по низким ценам. Якобы сотрудник компании-перевозчика имеет право на корпоративные скидки и бонусы, но просто не успевает их использовать. Поэтому готов ими поделиться. Если оплатите его услугу, он сам оформит для вас билет с огромной скидкой. </a:t>
            </a:r>
          </a:p>
        </p:txBody>
      </p:sp>
      <p:sp>
        <p:nvSpPr>
          <p:cNvPr id="9" name="TextBox 8">
            <a:extLst>
              <a:ext uri="{FF2B5EF4-FFF2-40B4-BE49-F238E27FC236}">
                <a16:creationId xmlns:a16="http://schemas.microsoft.com/office/drawing/2014/main" xmlns="" id="{18C4B0AE-3A57-2CB9-B5D1-AD86D868B68C}"/>
              </a:ext>
            </a:extLst>
          </p:cNvPr>
          <p:cNvSpPr txBox="1"/>
          <p:nvPr/>
        </p:nvSpPr>
        <p:spPr>
          <a:xfrm>
            <a:off x="4372923" y="107737"/>
            <a:ext cx="7611931" cy="1938992"/>
          </a:xfrm>
          <a:prstGeom prst="rect">
            <a:avLst/>
          </a:prstGeom>
          <a:noFill/>
        </p:spPr>
        <p:txBody>
          <a:bodyPr wrap="square" rtlCol="0">
            <a:spAutoFit/>
          </a:bodyPr>
          <a:lstStyle/>
          <a:p>
            <a:pPr algn="ctr"/>
            <a:r>
              <a:rPr lang="ru-RU" sz="4000" b="1" i="0" dirty="0">
                <a:solidFill>
                  <a:srgbClr val="FF0000"/>
                </a:solidFill>
                <a:effectLst/>
              </a:rPr>
              <a:t>Билеты «от сотрудников» авиакомпаний, по которым нельзя улететь</a:t>
            </a:r>
          </a:p>
        </p:txBody>
      </p:sp>
      <p:sp>
        <p:nvSpPr>
          <p:cNvPr id="4" name="TextBox 3">
            <a:extLst>
              <a:ext uri="{FF2B5EF4-FFF2-40B4-BE49-F238E27FC236}">
                <a16:creationId xmlns:a16="http://schemas.microsoft.com/office/drawing/2014/main" xmlns="" id="{712EE89B-BF27-FA55-8CAF-269CD35E70CC}"/>
              </a:ext>
            </a:extLst>
          </p:cNvPr>
          <p:cNvSpPr txBox="1"/>
          <p:nvPr/>
        </p:nvSpPr>
        <p:spPr>
          <a:xfrm>
            <a:off x="529752" y="4465986"/>
            <a:ext cx="11455102" cy="2123658"/>
          </a:xfrm>
          <a:prstGeom prst="rect">
            <a:avLst/>
          </a:prstGeom>
          <a:noFill/>
        </p:spPr>
        <p:txBody>
          <a:bodyPr wrap="square">
            <a:spAutoFit/>
          </a:bodyPr>
          <a:lstStyle/>
          <a:p>
            <a:pPr>
              <a:buNone/>
            </a:pPr>
            <a:r>
              <a:rPr lang="ru-RU" sz="2200" b="1" dirty="0">
                <a:solidFill>
                  <a:srgbClr val="FF0000"/>
                </a:solidFill>
              </a:rPr>
              <a:t>Внимание! После перевода щедрые помощники исчезают. Еще хуже, если вам пришлют билет и только на вокзале или в аэропорту выяснится, что он поддельный. В результате вы не просто потеряете деньги на проезд — может сорваться весь отпуск. Оформляйте билеты только на официальных сайтах или мобильных приложениях перевозчиков. Там же можно проверить билет по номеру или коду бронирования, если вы делали покупку через посредника.</a:t>
            </a:r>
          </a:p>
        </p:txBody>
      </p:sp>
      <p:pic>
        <p:nvPicPr>
          <p:cNvPr id="17410" name="Picture 2" descr="Picture background">
            <a:extLst>
              <a:ext uri="{FF2B5EF4-FFF2-40B4-BE49-F238E27FC236}">
                <a16:creationId xmlns:a16="http://schemas.microsoft.com/office/drawing/2014/main" xmlns="" id="{B5E36606-300F-7A5F-007B-89D694AD8467}"/>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9385"/>
          <a:stretch/>
        </p:blipFill>
        <p:spPr bwMode="auto">
          <a:xfrm>
            <a:off x="958788" y="1431761"/>
            <a:ext cx="3107043" cy="30406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563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CB021B8F-A385-6A52-11D6-13A1BD64E33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F74B9FF2-9956-1A2D-9716-15A85382D252}"/>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5C665A3A-2011-0478-79AD-FFDEF91054B0}"/>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90731E34-C227-9B10-032E-5A2EFA94E1D8}"/>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A0A46AA5-2536-931D-B27E-CAA21529451D}"/>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AB85A7F6-0285-E9B4-127A-1D44BCEE7D8A}"/>
              </a:ext>
            </a:extLst>
          </p:cNvPr>
          <p:cNvSpPr txBox="1"/>
          <p:nvPr/>
        </p:nvSpPr>
        <p:spPr>
          <a:xfrm>
            <a:off x="4545366" y="1379284"/>
            <a:ext cx="7241959" cy="3539430"/>
          </a:xfrm>
          <a:prstGeom prst="rect">
            <a:avLst/>
          </a:prstGeom>
          <a:noFill/>
        </p:spPr>
        <p:txBody>
          <a:bodyPr wrap="square">
            <a:spAutoFit/>
          </a:bodyPr>
          <a:lstStyle/>
          <a:p>
            <a:pPr algn="l">
              <a:buNone/>
            </a:pPr>
            <a:r>
              <a:rPr lang="ru-RU" sz="1600" b="0" i="0" dirty="0">
                <a:solidFill>
                  <a:srgbClr val="000000"/>
                </a:solidFill>
                <a:effectLst/>
              </a:rPr>
              <a:t>Если для путешествия нужна виза, турагентство берет на себя оформление документов. Бывает, что в визе отказывают — на этот случай менеджер турфирмы предлагает оформить страховку от невыезда. Буквально накануне отъезда выясняется, что консульство не успело рассмотреть паспорта путешественников и вернуло их агентству без виз. Чтобы клиенты не остались без отпуска, агент предлагает путевки в безвизовые страны — якобы за ту же сумму, что они уже заплатили.</a:t>
            </a:r>
          </a:p>
          <a:p>
            <a:pPr algn="l">
              <a:buNone/>
            </a:pPr>
            <a:r>
              <a:rPr lang="ru-RU" sz="1600" b="1" i="0" dirty="0">
                <a:solidFill>
                  <a:srgbClr val="000000"/>
                </a:solidFill>
                <a:effectLst/>
              </a:rPr>
              <a:t>В чем подвох.</a:t>
            </a:r>
            <a:r>
              <a:rPr lang="ru-RU" sz="1600" b="0" i="0" dirty="0">
                <a:solidFill>
                  <a:srgbClr val="000000"/>
                </a:solidFill>
                <a:effectLst/>
              </a:rPr>
              <a:t> На самом деле турагент никуда не отправляет паспорта и просто кладет себе в карман деньги за визовый сбор и страховку. А если клиенты соглашаются на замену тура — предлагает им дешевый вариант, а себе присваивает разницу в стоимости.</a:t>
            </a:r>
          </a:p>
          <a:p>
            <a:pPr algn="l">
              <a:buNone/>
            </a:pPr>
            <a:r>
              <a:rPr lang="ru-RU" sz="1600" b="1" i="0" dirty="0">
                <a:solidFill>
                  <a:srgbClr val="000000"/>
                </a:solidFill>
                <a:effectLst/>
              </a:rPr>
              <a:t>Как не попасться.</a:t>
            </a:r>
            <a:r>
              <a:rPr lang="ru-RU" sz="1600" b="0" i="0" dirty="0">
                <a:solidFill>
                  <a:srgbClr val="000000"/>
                </a:solidFill>
                <a:effectLst/>
              </a:rPr>
              <a:t> Если в турагентстве предлагают оформить страховку от невыезда, проконтролируйте, чтобы менеджер действительно отдал вам полис, а не просто взял деньги под честное слово.</a:t>
            </a:r>
          </a:p>
        </p:txBody>
      </p:sp>
      <p:sp>
        <p:nvSpPr>
          <p:cNvPr id="9" name="TextBox 8">
            <a:extLst>
              <a:ext uri="{FF2B5EF4-FFF2-40B4-BE49-F238E27FC236}">
                <a16:creationId xmlns:a16="http://schemas.microsoft.com/office/drawing/2014/main" xmlns="" id="{B306E206-561D-AA7F-5091-06F3A3D3F84E}"/>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Страховка от невыезда</a:t>
            </a:r>
          </a:p>
        </p:txBody>
      </p:sp>
      <p:sp>
        <p:nvSpPr>
          <p:cNvPr id="4" name="TextBox 3">
            <a:extLst>
              <a:ext uri="{FF2B5EF4-FFF2-40B4-BE49-F238E27FC236}">
                <a16:creationId xmlns:a16="http://schemas.microsoft.com/office/drawing/2014/main" xmlns="" id="{7FC2AA8A-2191-5916-8EB9-08ADFE599B29}"/>
              </a:ext>
            </a:extLst>
          </p:cNvPr>
          <p:cNvSpPr txBox="1"/>
          <p:nvPr/>
        </p:nvSpPr>
        <p:spPr>
          <a:xfrm>
            <a:off x="393680" y="4923270"/>
            <a:ext cx="11606022" cy="1754326"/>
          </a:xfrm>
          <a:prstGeom prst="rect">
            <a:avLst/>
          </a:prstGeom>
          <a:noFill/>
        </p:spPr>
        <p:txBody>
          <a:bodyPr wrap="square">
            <a:spAutoFit/>
          </a:bodyPr>
          <a:lstStyle/>
          <a:p>
            <a:pPr algn="l">
              <a:buNone/>
            </a:pPr>
            <a:r>
              <a:rPr lang="ru-RU" sz="1800" b="1" i="0" dirty="0">
                <a:solidFill>
                  <a:srgbClr val="FF0000"/>
                </a:solidFill>
                <a:effectLst/>
              </a:rPr>
              <a:t>Внимание! Консульство не может вернуть паспорт пустым: там должна быть либо виза, либо штамп отказа. Если ни того, ни другого нет — значит, паспорт не покидал офис турфирмы. Требуйте вернуть визовый сбор и деньги за тур: иметь дело с такими компаниями небезопасно.</a:t>
            </a:r>
          </a:p>
          <a:p>
            <a:pPr algn="l"/>
            <a:r>
              <a:rPr lang="ru-RU" sz="1800" b="1" i="0" dirty="0">
                <a:solidFill>
                  <a:srgbClr val="FF0000"/>
                </a:solidFill>
                <a:effectLst/>
              </a:rPr>
              <a:t>Проверить стоимость тура, на который вам предлагают обмен, можно на сайте туроператора. Не верьте, если агент объясняет большую сумму комиссией турфирмы: она уже включена в стоимость, которую оператор публикует на сайте.</a:t>
            </a:r>
          </a:p>
        </p:txBody>
      </p:sp>
      <p:pic>
        <p:nvPicPr>
          <p:cNvPr id="11268" name="Picture 4" descr="Picture background">
            <a:extLst>
              <a:ext uri="{FF2B5EF4-FFF2-40B4-BE49-F238E27FC236}">
                <a16:creationId xmlns:a16="http://schemas.microsoft.com/office/drawing/2014/main" xmlns="" id="{19FEF5B6-0056-006B-8105-F910E983C4E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7048" y="1471792"/>
            <a:ext cx="3653832" cy="3398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27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2685E1EA-F835-B04F-5DBA-711E3E1B0D37}"/>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6E5B1D1A-53D3-B7E2-6CD6-9510EE95A068}"/>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1D640B12-F828-1F87-AB70-EE97082985D2}"/>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F1FF6ECB-F8CB-D865-6105-99CD1C3F2B23}"/>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AE2344E6-71A6-161F-6D89-7289EC7A2ED6}"/>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4659CE1B-F057-19FB-5FAF-04E327206E95}"/>
              </a:ext>
            </a:extLst>
          </p:cNvPr>
          <p:cNvSpPr txBox="1"/>
          <p:nvPr/>
        </p:nvSpPr>
        <p:spPr>
          <a:xfrm>
            <a:off x="4525345" y="1513000"/>
            <a:ext cx="7206449" cy="3046988"/>
          </a:xfrm>
          <a:prstGeom prst="rect">
            <a:avLst/>
          </a:prstGeom>
          <a:noFill/>
        </p:spPr>
        <p:txBody>
          <a:bodyPr wrap="square">
            <a:spAutoFit/>
          </a:bodyPr>
          <a:lstStyle/>
          <a:p>
            <a:pPr>
              <a:buNone/>
            </a:pPr>
            <a:r>
              <a:rPr lang="ru-RU" sz="2400" dirty="0"/>
              <a:t>У мошенников есть особая схема для мнительных людей, которые готовы оплачивать жилье лишь в момент заселения — когда увидят все своими глазами. Аферисты снимают дома и апартаменты, к примеру, на пару дней, а затем повторно сдают их, но уже на больший срок. В результате жертвам таких мошенников приходится разбираться с настоящими арендодателями. </a:t>
            </a:r>
          </a:p>
        </p:txBody>
      </p:sp>
      <p:sp>
        <p:nvSpPr>
          <p:cNvPr id="9" name="TextBox 8">
            <a:extLst>
              <a:ext uri="{FF2B5EF4-FFF2-40B4-BE49-F238E27FC236}">
                <a16:creationId xmlns:a16="http://schemas.microsoft.com/office/drawing/2014/main" xmlns="" id="{C634B09B-4154-342D-D121-3A28D7CA40BE}"/>
              </a:ext>
            </a:extLst>
          </p:cNvPr>
          <p:cNvSpPr txBox="1"/>
          <p:nvPr/>
        </p:nvSpPr>
        <p:spPr>
          <a:xfrm>
            <a:off x="4417339" y="189561"/>
            <a:ext cx="7422462" cy="1323439"/>
          </a:xfrm>
          <a:prstGeom prst="rect">
            <a:avLst/>
          </a:prstGeom>
          <a:noFill/>
        </p:spPr>
        <p:txBody>
          <a:bodyPr wrap="square" rtlCol="0">
            <a:spAutoFit/>
          </a:bodyPr>
          <a:lstStyle/>
          <a:p>
            <a:pPr algn="ctr"/>
            <a:r>
              <a:rPr lang="ru-RU" sz="4000" b="1" i="0" dirty="0">
                <a:solidFill>
                  <a:srgbClr val="FF0000"/>
                </a:solidFill>
                <a:effectLst/>
              </a:rPr>
              <a:t>Апартаменты на месяц с выселением через день</a:t>
            </a:r>
          </a:p>
        </p:txBody>
      </p:sp>
      <p:sp>
        <p:nvSpPr>
          <p:cNvPr id="4" name="TextBox 3">
            <a:extLst>
              <a:ext uri="{FF2B5EF4-FFF2-40B4-BE49-F238E27FC236}">
                <a16:creationId xmlns:a16="http://schemas.microsoft.com/office/drawing/2014/main" xmlns="" id="{66D4A9FD-8652-31E4-0879-2DC49D4B3250}"/>
              </a:ext>
            </a:extLst>
          </p:cNvPr>
          <p:cNvSpPr txBox="1"/>
          <p:nvPr/>
        </p:nvSpPr>
        <p:spPr>
          <a:xfrm>
            <a:off x="250697" y="4559988"/>
            <a:ext cx="11814893" cy="2123658"/>
          </a:xfrm>
          <a:prstGeom prst="rect">
            <a:avLst/>
          </a:prstGeom>
          <a:noFill/>
        </p:spPr>
        <p:txBody>
          <a:bodyPr wrap="square">
            <a:spAutoFit/>
          </a:bodyPr>
          <a:lstStyle/>
          <a:p>
            <a:pPr>
              <a:buNone/>
            </a:pPr>
            <a:r>
              <a:rPr lang="ru-RU" sz="2200" b="1" dirty="0">
                <a:solidFill>
                  <a:srgbClr val="FF0000"/>
                </a:solidFill>
              </a:rPr>
              <a:t>Внимание! Попросите арендодателя показать вам паспорт и документы о собственности на недвижимость. Перед заселением подпишите договор аренды, в котором указаны сроки и условия вашего проживания. В нем также должны быть паспортные данные владельца — внимательно сверьте их с самим паспортом и постарайтесь убедиться, что документ не поддельный. После того как переведете деньги или отдадите наличные, возьмите расписку о том, что владелец жилья получил их в полном объеме. </a:t>
            </a:r>
          </a:p>
        </p:txBody>
      </p:sp>
      <p:pic>
        <p:nvPicPr>
          <p:cNvPr id="18434" name="Picture 2" descr="Picture background">
            <a:extLst>
              <a:ext uri="{FF2B5EF4-FFF2-40B4-BE49-F238E27FC236}">
                <a16:creationId xmlns:a16="http://schemas.microsoft.com/office/drawing/2014/main" xmlns="" id="{2924FDF5-0F40-74FE-9A6C-2F823949A0E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2199" y="1610497"/>
            <a:ext cx="4009744" cy="2660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545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7BF83C03-CA65-DAC3-27E7-CA58A71EAF9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1F062A21-C850-2C90-5DDD-4515AF10C1E0}"/>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E756CDB8-9F4B-0233-5094-D2813A29EAAA}"/>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1F6C1FDD-3800-5D40-7535-7A6AF967EB16}"/>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1506065F-A75B-997C-2097-FEBF18085F43}"/>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439BD63E-97B0-DFB6-FF67-88438C2F1A03}"/>
              </a:ext>
            </a:extLst>
          </p:cNvPr>
          <p:cNvSpPr txBox="1"/>
          <p:nvPr/>
        </p:nvSpPr>
        <p:spPr>
          <a:xfrm>
            <a:off x="4802819" y="1283961"/>
            <a:ext cx="6682667" cy="2862322"/>
          </a:xfrm>
          <a:prstGeom prst="rect">
            <a:avLst/>
          </a:prstGeom>
          <a:noFill/>
        </p:spPr>
        <p:txBody>
          <a:bodyPr wrap="square">
            <a:spAutoFit/>
          </a:bodyPr>
          <a:lstStyle/>
          <a:p>
            <a:pPr marL="342900" indent="-342900" algn="l">
              <a:buFont typeface="Arial" panose="020B0604020202020204" pitchFamily="34" charset="0"/>
              <a:buChar char="•"/>
            </a:pPr>
            <a:r>
              <a:rPr lang="ru-RU" sz="2000" b="0" i="0" dirty="0">
                <a:effectLst/>
              </a:rPr>
              <a:t>представляются риэлторами, за плату дают список адресов, предварительно скачанный из общедоступных сайтов;</a:t>
            </a:r>
          </a:p>
          <a:p>
            <a:pPr marL="342900" indent="-342900" algn="l">
              <a:buFont typeface="Arial" panose="020B0604020202020204" pitchFamily="34" charset="0"/>
              <a:buChar char="•"/>
            </a:pPr>
            <a:r>
              <a:rPr lang="ru-RU" sz="2000" b="0" i="0" dirty="0">
                <a:effectLst/>
              </a:rPr>
              <a:t>создают фальшивые страницы, указывают поддельные контакты;</a:t>
            </a:r>
          </a:p>
          <a:p>
            <a:pPr marL="342900" indent="-342900" algn="l">
              <a:buFont typeface="Arial" panose="020B0604020202020204" pitchFamily="34" charset="0"/>
              <a:buChar char="•"/>
            </a:pPr>
            <a:r>
              <a:rPr lang="ru-RU" sz="2000" b="0" i="0" dirty="0">
                <a:effectLst/>
              </a:rPr>
              <a:t>расплачиваются вместо вас кредиткой, ранее украденной у туристов в отеле, взамен получив от вас ту же сумму наличными;</a:t>
            </a:r>
          </a:p>
          <a:p>
            <a:pPr marL="342900" indent="-342900" algn="l">
              <a:buFont typeface="Arial" panose="020B0604020202020204" pitchFamily="34" charset="0"/>
              <a:buChar char="•"/>
            </a:pPr>
            <a:r>
              <a:rPr lang="ru-RU" sz="2000" b="0" i="0" dirty="0">
                <a:effectLst/>
              </a:rPr>
              <a:t>обвиняют вас в порче имущества, требуя возмещения.</a:t>
            </a:r>
          </a:p>
        </p:txBody>
      </p:sp>
      <p:sp>
        <p:nvSpPr>
          <p:cNvPr id="9" name="TextBox 8">
            <a:extLst>
              <a:ext uri="{FF2B5EF4-FFF2-40B4-BE49-F238E27FC236}">
                <a16:creationId xmlns:a16="http://schemas.microsoft.com/office/drawing/2014/main" xmlns="" id="{8A8DD6B7-4C7C-B4C1-ED9F-2A2615C2EDA8}"/>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Заселим всех</a:t>
            </a:r>
          </a:p>
        </p:txBody>
      </p:sp>
      <p:sp>
        <p:nvSpPr>
          <p:cNvPr id="4" name="TextBox 3">
            <a:extLst>
              <a:ext uri="{FF2B5EF4-FFF2-40B4-BE49-F238E27FC236}">
                <a16:creationId xmlns:a16="http://schemas.microsoft.com/office/drawing/2014/main" xmlns="" id="{4F4546F2-563E-24CC-A8DE-C063A9B06C3A}"/>
              </a:ext>
            </a:extLst>
          </p:cNvPr>
          <p:cNvSpPr txBox="1"/>
          <p:nvPr/>
        </p:nvSpPr>
        <p:spPr>
          <a:xfrm>
            <a:off x="352199" y="4521252"/>
            <a:ext cx="11401836" cy="1785104"/>
          </a:xfrm>
          <a:prstGeom prst="rect">
            <a:avLst/>
          </a:prstGeom>
          <a:noFill/>
        </p:spPr>
        <p:txBody>
          <a:bodyPr wrap="square">
            <a:spAutoFit/>
          </a:bodyPr>
          <a:lstStyle/>
          <a:p>
            <a:pPr algn="l"/>
            <a:r>
              <a:rPr lang="ru-RU" sz="2200" b="1" i="0" dirty="0">
                <a:solidFill>
                  <a:srgbClr val="FF0000"/>
                </a:solidFill>
                <a:effectLst/>
              </a:rPr>
              <a:t>Внимание! Перепроверяйте контакты на других сайтах, расплачивайтесь в отелях через платежные системы, а не перечислением на банковскую карту, номер которой вам дали. Бронируйте жилье только с помощью проверенных сервисов, на сайтах которых есть отзывы реальных клиентов. Перед заселением в квартиру сфотографируйте повреждения, составьте договор с их описанием.</a:t>
            </a:r>
          </a:p>
        </p:txBody>
      </p:sp>
      <p:pic>
        <p:nvPicPr>
          <p:cNvPr id="20482" name="Picture 2" descr="Picture background">
            <a:extLst>
              <a:ext uri="{FF2B5EF4-FFF2-40B4-BE49-F238E27FC236}">
                <a16:creationId xmlns:a16="http://schemas.microsoft.com/office/drawing/2014/main" xmlns="" id="{7939F612-0DAB-528C-5D49-4E42FFD6F5D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2199" y="1455317"/>
            <a:ext cx="4309252" cy="29415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098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40741AE6-C567-F7BA-F4E7-B647B16EED73}"/>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45BCDC64-89C9-B220-5615-0AC310C01964}"/>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E2246337-7205-004D-C76C-C046AAA16657}"/>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84EF24B8-3D8D-F6B9-ACBE-251EE7CB9214}"/>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A3D95B07-67D1-FF0B-75FF-9B97C228668E}"/>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4629CA62-FBCB-98E9-54E8-A6D7BBBEE890}"/>
              </a:ext>
            </a:extLst>
          </p:cNvPr>
          <p:cNvSpPr txBox="1"/>
          <p:nvPr/>
        </p:nvSpPr>
        <p:spPr>
          <a:xfrm>
            <a:off x="4802819" y="1073076"/>
            <a:ext cx="7214535" cy="4893647"/>
          </a:xfrm>
          <a:prstGeom prst="rect">
            <a:avLst/>
          </a:prstGeom>
          <a:noFill/>
        </p:spPr>
        <p:txBody>
          <a:bodyPr wrap="square">
            <a:spAutoFit/>
          </a:bodyPr>
          <a:lstStyle/>
          <a:p>
            <a:r>
              <a:rPr lang="ru-RU" sz="2400" b="0" i="0" dirty="0">
                <a:effectLst/>
              </a:rPr>
              <a:t>С февраля 2022 года у россиян появились проблемы с безналичной оплатой. Поэтому мошенники предлагают посреднические услуги и обещают оплатить гостиницу, совершить валютные операции или помочь получить банковскую карту другого государства. </a:t>
            </a:r>
          </a:p>
          <a:p>
            <a:r>
              <a:rPr lang="ru-RU" sz="2400" dirty="0"/>
              <a:t>ИЛИ</a:t>
            </a:r>
            <a:endParaRPr lang="ru-RU" sz="2400" b="0" i="0" dirty="0">
              <a:effectLst/>
            </a:endParaRPr>
          </a:p>
          <a:p>
            <a:r>
              <a:rPr lang="ru-RU" sz="2400" dirty="0"/>
              <a:t>Мошенники говорят, что иностранный сервис бронирования не может принять перевод из России, но отель завел карту российского банка для приема предоплаты. На самом деле это карта мошенника. Если вы отправите на нее деньги, ни отель, ни агрегатор, ни ваш банк ничего не вернут. </a:t>
            </a:r>
            <a:endParaRPr lang="ru-RU" sz="2400" b="0" i="0" dirty="0">
              <a:effectLst/>
            </a:endParaRPr>
          </a:p>
        </p:txBody>
      </p:sp>
      <p:sp>
        <p:nvSpPr>
          <p:cNvPr id="9" name="TextBox 8">
            <a:extLst>
              <a:ext uri="{FF2B5EF4-FFF2-40B4-BE49-F238E27FC236}">
                <a16:creationId xmlns:a16="http://schemas.microsoft.com/office/drawing/2014/main" xmlns="" id="{C3B2A88C-410E-5256-D3EB-893D9D321985}"/>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Оплата услуг за границей</a:t>
            </a:r>
          </a:p>
        </p:txBody>
      </p:sp>
      <p:sp>
        <p:nvSpPr>
          <p:cNvPr id="4" name="TextBox 3">
            <a:extLst>
              <a:ext uri="{FF2B5EF4-FFF2-40B4-BE49-F238E27FC236}">
                <a16:creationId xmlns:a16="http://schemas.microsoft.com/office/drawing/2014/main" xmlns="" id="{53450A99-E770-0578-B128-64D286FE4AFC}"/>
              </a:ext>
            </a:extLst>
          </p:cNvPr>
          <p:cNvSpPr txBox="1"/>
          <p:nvPr/>
        </p:nvSpPr>
        <p:spPr>
          <a:xfrm>
            <a:off x="340414" y="5969590"/>
            <a:ext cx="11543878" cy="523220"/>
          </a:xfrm>
          <a:prstGeom prst="rect">
            <a:avLst/>
          </a:prstGeom>
          <a:noFill/>
        </p:spPr>
        <p:txBody>
          <a:bodyPr wrap="square">
            <a:spAutoFit/>
          </a:bodyPr>
          <a:lstStyle/>
          <a:p>
            <a:r>
              <a:rPr lang="ru-RU" sz="2800" b="1" dirty="0">
                <a:solidFill>
                  <a:srgbClr val="FF0000"/>
                </a:solidFill>
              </a:rPr>
              <a:t>Внимание! </a:t>
            </a:r>
            <a:r>
              <a:rPr lang="ru-RU" sz="2800" b="1" i="0" dirty="0">
                <a:solidFill>
                  <a:srgbClr val="FF0000"/>
                </a:solidFill>
                <a:effectLst/>
              </a:rPr>
              <a:t>Человек переводит деньги посреднику, который пропадает.</a:t>
            </a:r>
            <a:endParaRPr lang="ru-RU" sz="2800" b="1" dirty="0">
              <a:solidFill>
                <a:srgbClr val="FF0000"/>
              </a:solidFill>
            </a:endParaRPr>
          </a:p>
        </p:txBody>
      </p:sp>
      <p:pic>
        <p:nvPicPr>
          <p:cNvPr id="8194" name="Picture 2" descr="Picture background">
            <a:extLst>
              <a:ext uri="{FF2B5EF4-FFF2-40B4-BE49-F238E27FC236}">
                <a16:creationId xmlns:a16="http://schemas.microsoft.com/office/drawing/2014/main" xmlns="" id="{32186392-8117-D768-80E2-4D58F396351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4646" y="1631055"/>
            <a:ext cx="4500978" cy="30006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01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7359CFCA-79E2-8821-5E2B-595A22C4D10D}"/>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xmlns="" id="{C82FC1D1-C6E7-F20B-2C56-2BD57E3F7FC4}"/>
              </a:ext>
            </a:extLst>
          </p:cNvPr>
          <p:cNvSpPr>
            <a:spLocks noGrp="1"/>
          </p:cNvSpPr>
          <p:nvPr/>
        </p:nvSpPr>
        <p:spPr>
          <a:xfrm>
            <a:off x="2171165" y="323279"/>
            <a:ext cx="11487705" cy="8394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Отпуск не удался</a:t>
            </a:r>
            <a:endParaRPr lang="ru-RU" sz="1600" b="1" dirty="0">
              <a:solidFill>
                <a:schemeClr val="tx1"/>
              </a:solidFill>
              <a:latin typeface="Verdana" panose="020B0604030504040204" pitchFamily="34" charset="0"/>
              <a:ea typeface="Verdana" panose="020B0604030504040204" pitchFamily="34" charset="0"/>
            </a:endParaRPr>
          </a:p>
          <a:p>
            <a:endParaRPr lang="ru-RU" sz="1800" b="1" dirty="0">
              <a:solidFill>
                <a:schemeClr val="tx1"/>
              </a:solidFill>
              <a:latin typeface="Verdana" panose="020B0604030504040204" pitchFamily="34" charset="0"/>
              <a:ea typeface="Verdana" panose="020B0604030504040204" pitchFamily="34" charset="0"/>
            </a:endParaRPr>
          </a:p>
          <a:p>
            <a:r>
              <a:rPr lang="ru-RU" sz="1800" b="1" dirty="0">
                <a:solidFill>
                  <a:schemeClr val="tx1"/>
                </a:solidFill>
                <a:latin typeface="Verdana" panose="020B0604030504040204" pitchFamily="34" charset="0"/>
                <a:ea typeface="Verdana" panose="020B0604030504040204" pitchFamily="34" charset="0"/>
              </a:rPr>
              <a:t/>
            </a:r>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xmlns="" id="{C52E568B-4FDC-F262-CBCE-E820F98E2142}"/>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49E94A7E-4318-55A6-9A93-FB0DA90AB093}"/>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53932B7E-0070-6C3F-5354-2D3D78923BDA}"/>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E8CCFA92-3DF8-3BCE-B9C4-20009EA02FBE}"/>
              </a:ext>
            </a:extLst>
          </p:cNvPr>
          <p:cNvPicPr>
            <a:picLocks noChangeAspect="1"/>
          </p:cNvPicPr>
          <p:nvPr/>
        </p:nvPicPr>
        <p:blipFill>
          <a:blip r:embed="rId5" cstate="print"/>
          <a:stretch>
            <a:fillRect/>
          </a:stretch>
        </p:blipFill>
        <p:spPr>
          <a:xfrm>
            <a:off x="3310609" y="443293"/>
            <a:ext cx="1137920" cy="815975"/>
          </a:xfrm>
          <a:prstGeom prst="rect">
            <a:avLst/>
          </a:prstGeom>
        </p:spPr>
      </p:pic>
      <p:pic>
        <p:nvPicPr>
          <p:cNvPr id="28676" name="Picture 4" descr="Picture background">
            <a:extLst>
              <a:ext uri="{FF2B5EF4-FFF2-40B4-BE49-F238E27FC236}">
                <a16:creationId xmlns:a16="http://schemas.microsoft.com/office/drawing/2014/main" xmlns="" id="{EB0B8DE4-88DA-F9B3-629F-454E0217EA8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43942" y="1667094"/>
            <a:ext cx="6605528" cy="4722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480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2C6E1590-BDB0-CBB4-4236-E2BED78024F9}"/>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FEC32A4B-8DE5-B845-BCC0-9B53F35F272F}"/>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84EADC0C-2459-3F93-325A-B554D490FCAD}"/>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7DCF03AF-2052-5960-D98C-5099464AC36C}"/>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AA4EFB35-71F1-5085-A35C-D208023CCBB1}"/>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E0C6786F-850E-ABA5-85D4-A17DAB32A337}"/>
              </a:ext>
            </a:extLst>
          </p:cNvPr>
          <p:cNvSpPr txBox="1"/>
          <p:nvPr/>
        </p:nvSpPr>
        <p:spPr>
          <a:xfrm>
            <a:off x="4802819" y="1283961"/>
            <a:ext cx="7036982" cy="3785652"/>
          </a:xfrm>
          <a:prstGeom prst="rect">
            <a:avLst/>
          </a:prstGeom>
          <a:noFill/>
        </p:spPr>
        <p:txBody>
          <a:bodyPr wrap="square">
            <a:spAutoFit/>
          </a:bodyPr>
          <a:lstStyle/>
          <a:p>
            <a:pPr algn="l">
              <a:buNone/>
            </a:pPr>
            <a:r>
              <a:rPr lang="ru-RU" sz="2400" b="0" i="0" dirty="0">
                <a:effectLst/>
              </a:rPr>
              <a:t>Когда закрылись границы, туроператорам стало сложно возвращать деньги за услуги. Им нужно больше времени — бывает, что туристам приходится ждать месяцами.</a:t>
            </a:r>
          </a:p>
          <a:p>
            <a:pPr algn="l"/>
            <a:r>
              <a:rPr lang="ru-RU" sz="2400" b="0" i="0" dirty="0">
                <a:effectLst/>
              </a:rPr>
              <a:t>Этим пользуются мошенники — они связываются с людьми, которые долго ожидают возврат, и представляются менеджерами крупных туроператоров. Обещают вернуть деньги, если им скажут банковские реквизиты, в том числе трехзначный код безопасности карты. </a:t>
            </a:r>
          </a:p>
        </p:txBody>
      </p:sp>
      <p:sp>
        <p:nvSpPr>
          <p:cNvPr id="9" name="TextBox 8">
            <a:extLst>
              <a:ext uri="{FF2B5EF4-FFF2-40B4-BE49-F238E27FC236}">
                <a16:creationId xmlns:a16="http://schemas.microsoft.com/office/drawing/2014/main" xmlns="" id="{AB309483-B4B3-3705-2736-EFC8A34FDB67}"/>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Возврат денежных средств</a:t>
            </a:r>
          </a:p>
        </p:txBody>
      </p:sp>
      <p:sp>
        <p:nvSpPr>
          <p:cNvPr id="4" name="TextBox 3">
            <a:extLst>
              <a:ext uri="{FF2B5EF4-FFF2-40B4-BE49-F238E27FC236}">
                <a16:creationId xmlns:a16="http://schemas.microsoft.com/office/drawing/2014/main" xmlns="" id="{AB0DB26D-52A8-6CD0-EFF2-E4382555DC81}"/>
              </a:ext>
            </a:extLst>
          </p:cNvPr>
          <p:cNvSpPr txBox="1"/>
          <p:nvPr/>
        </p:nvSpPr>
        <p:spPr>
          <a:xfrm>
            <a:off x="352199" y="5189685"/>
            <a:ext cx="11392958" cy="1200329"/>
          </a:xfrm>
          <a:prstGeom prst="rect">
            <a:avLst/>
          </a:prstGeom>
          <a:noFill/>
        </p:spPr>
        <p:txBody>
          <a:bodyPr wrap="square">
            <a:spAutoFit/>
          </a:bodyPr>
          <a:lstStyle/>
          <a:p>
            <a:r>
              <a:rPr lang="ru-RU" sz="2400" b="1" i="0" dirty="0">
                <a:solidFill>
                  <a:srgbClr val="FF0000"/>
                </a:solidFill>
                <a:effectLst/>
              </a:rPr>
              <a:t>Внимание! Важно помнить: чтобы оформить возврат, достаточно общих данных счета — имени владельца карты и ее номера. Официальные турфирмы запрашивают реквизиты через заявление.</a:t>
            </a:r>
            <a:endParaRPr lang="ru-RU" sz="2400" b="1" dirty="0">
              <a:solidFill>
                <a:srgbClr val="FF0000"/>
              </a:solidFill>
            </a:endParaRPr>
          </a:p>
        </p:txBody>
      </p:sp>
      <p:pic>
        <p:nvPicPr>
          <p:cNvPr id="5" name="Picture 2" descr="Picture background">
            <a:extLst>
              <a:ext uri="{FF2B5EF4-FFF2-40B4-BE49-F238E27FC236}">
                <a16:creationId xmlns:a16="http://schemas.microsoft.com/office/drawing/2014/main" xmlns="" id="{91F00563-05D0-2565-A746-0C780113E45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1829" y="1564176"/>
            <a:ext cx="4414647" cy="29430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91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6EB0C01F-54D2-46D1-C693-70D3B26C3BE7}"/>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xmlns="" id="{B3DFDC63-26D3-20F4-FD4F-DD0129CD7913}"/>
              </a:ext>
            </a:extLst>
          </p:cNvPr>
          <p:cNvSpPr>
            <a:spLocks noGrp="1"/>
          </p:cNvSpPr>
          <p:nvPr/>
        </p:nvSpPr>
        <p:spPr>
          <a:xfrm>
            <a:off x="2171165" y="323279"/>
            <a:ext cx="11487705" cy="8394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Выбираем тур</a:t>
            </a:r>
            <a:endParaRPr lang="ru-RU" sz="1600" b="1" dirty="0">
              <a:solidFill>
                <a:schemeClr val="tx1"/>
              </a:solidFill>
              <a:latin typeface="Verdana" panose="020B0604030504040204" pitchFamily="34" charset="0"/>
              <a:ea typeface="Verdana" panose="020B0604030504040204" pitchFamily="34" charset="0"/>
            </a:endParaRPr>
          </a:p>
          <a:p>
            <a:endParaRPr lang="ru-RU" sz="1800" b="1" dirty="0">
              <a:solidFill>
                <a:schemeClr val="tx1"/>
              </a:solidFill>
              <a:latin typeface="Verdana" panose="020B0604030504040204" pitchFamily="34" charset="0"/>
              <a:ea typeface="Verdana" panose="020B0604030504040204" pitchFamily="34" charset="0"/>
            </a:endParaRPr>
          </a:p>
          <a:p>
            <a:r>
              <a:rPr lang="ru-RU" sz="1800" b="1" dirty="0">
                <a:solidFill>
                  <a:schemeClr val="tx1"/>
                </a:solidFill>
                <a:latin typeface="Verdana" panose="020B0604030504040204" pitchFamily="34" charset="0"/>
                <a:ea typeface="Verdana" panose="020B0604030504040204" pitchFamily="34" charset="0"/>
              </a:rPr>
              <a:t/>
            </a:r>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xmlns="" id="{F7187094-FE45-4CD0-6C15-6E809472E2D2}"/>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72D1030E-95F1-20BD-84F3-F61C5563D59C}"/>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C0DC76AD-F893-C894-6E1C-7D5FE691FE0B}"/>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75A34423-1287-31F3-479B-7EB6846286E2}"/>
              </a:ext>
            </a:extLst>
          </p:cNvPr>
          <p:cNvPicPr>
            <a:picLocks noChangeAspect="1"/>
          </p:cNvPicPr>
          <p:nvPr/>
        </p:nvPicPr>
        <p:blipFill>
          <a:blip r:embed="rId5" cstate="print"/>
          <a:stretch>
            <a:fillRect/>
          </a:stretch>
        </p:blipFill>
        <p:spPr>
          <a:xfrm>
            <a:off x="3310609" y="443293"/>
            <a:ext cx="1137920" cy="815975"/>
          </a:xfrm>
          <a:prstGeom prst="rect">
            <a:avLst/>
          </a:prstGeom>
        </p:spPr>
      </p:pic>
      <p:pic>
        <p:nvPicPr>
          <p:cNvPr id="27650" name="Picture 2" descr="Picture background">
            <a:extLst>
              <a:ext uri="{FF2B5EF4-FFF2-40B4-BE49-F238E27FC236}">
                <a16:creationId xmlns:a16="http://schemas.microsoft.com/office/drawing/2014/main" xmlns="" id="{85535204-BD90-9BEC-70A3-57F5BD49004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48945" y="1772221"/>
            <a:ext cx="6353175"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361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46CCC684-5365-E5CB-618B-F20F48E5AC38}"/>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BA9D5A19-79E3-B35C-2B87-1247A871EF29}"/>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91D19748-C28B-B8BD-1064-743D8347652E}"/>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B737CBD8-463E-B9A4-B3BD-0BFFFF52452D}"/>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5C585D31-5528-7DEE-8305-0394BD378C22}"/>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5A37E7EC-C8D7-ACD3-AE1E-124B0102943D}"/>
              </a:ext>
            </a:extLst>
          </p:cNvPr>
          <p:cNvSpPr txBox="1"/>
          <p:nvPr/>
        </p:nvSpPr>
        <p:spPr>
          <a:xfrm>
            <a:off x="4251664" y="1456744"/>
            <a:ext cx="7712475" cy="3477875"/>
          </a:xfrm>
          <a:prstGeom prst="rect">
            <a:avLst/>
          </a:prstGeom>
          <a:noFill/>
        </p:spPr>
        <p:txBody>
          <a:bodyPr wrap="square">
            <a:spAutoFit/>
          </a:bodyPr>
          <a:lstStyle/>
          <a:p>
            <a:pPr algn="l">
              <a:buNone/>
            </a:pPr>
            <a:r>
              <a:rPr lang="ru-RU" sz="2000" b="0" i="0" dirty="0">
                <a:solidFill>
                  <a:srgbClr val="000000"/>
                </a:solidFill>
                <a:effectLst/>
              </a:rPr>
              <a:t>Иногда туристы отказываются от тура. Например, из-за болезни или потому что в стране назначения стало неспокойно и Ростуризм и МИД порекомендовали вообще там не отдыхать. Нечестные агенты в такой ситуации доказывают, что вернуть деньги можно только с помощью страховки — а если ее нет, то и надеяться не на что. </a:t>
            </a:r>
          </a:p>
          <a:p>
            <a:pPr algn="l">
              <a:buNone/>
            </a:pPr>
            <a:r>
              <a:rPr lang="ru-RU" sz="2000" b="1" i="0" dirty="0">
                <a:solidFill>
                  <a:srgbClr val="000000"/>
                </a:solidFill>
                <a:effectLst/>
              </a:rPr>
              <a:t>Как не попасться.</a:t>
            </a:r>
            <a:r>
              <a:rPr lang="ru-RU" sz="2000" b="0" i="0" dirty="0">
                <a:solidFill>
                  <a:srgbClr val="000000"/>
                </a:solidFill>
                <a:effectLst/>
              </a:rPr>
              <a:t> Вооружиться законом: если МИД рекомендует туристам воздержаться от поездок в какую-то страну, </a:t>
            </a:r>
            <a:r>
              <a:rPr lang="ru-RU" sz="2000" b="0" i="0" u="none" strike="noStrike" dirty="0">
                <a:solidFill>
                  <a:srgbClr val="000000"/>
                </a:solidFill>
                <a:effectLst/>
              </a:rPr>
              <a:t>можно вернуть деньги за тур.</a:t>
            </a:r>
            <a:endParaRPr lang="ru-RU" sz="2000" b="0" i="0" dirty="0">
              <a:solidFill>
                <a:srgbClr val="000000"/>
              </a:solidFill>
              <a:effectLst/>
            </a:endParaRPr>
          </a:p>
          <a:p>
            <a:pPr algn="l"/>
            <a:r>
              <a:rPr lang="ru-RU" sz="2000" b="0" i="0" dirty="0">
                <a:solidFill>
                  <a:srgbClr val="000000"/>
                </a:solidFill>
                <a:effectLst/>
              </a:rPr>
              <a:t>Если вы заболели или решили перенести даты оплаченной путевки, будьте готовы к тому, что всю сумму получить обратно не получится. </a:t>
            </a:r>
            <a:endParaRPr lang="ru-RU" sz="2000" b="0" i="0" u="none" strike="noStrike" dirty="0">
              <a:solidFill>
                <a:srgbClr val="000000"/>
              </a:solidFill>
              <a:effectLst/>
            </a:endParaRPr>
          </a:p>
        </p:txBody>
      </p:sp>
      <p:sp>
        <p:nvSpPr>
          <p:cNvPr id="9" name="TextBox 8">
            <a:extLst>
              <a:ext uri="{FF2B5EF4-FFF2-40B4-BE49-F238E27FC236}">
                <a16:creationId xmlns:a16="http://schemas.microsoft.com/office/drawing/2014/main" xmlns="" id="{B98E49EC-3ADE-BA16-4D05-0ED0DAD6D6B0}"/>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Возврат не всех денег</a:t>
            </a:r>
          </a:p>
        </p:txBody>
      </p:sp>
      <p:sp>
        <p:nvSpPr>
          <p:cNvPr id="4" name="TextBox 3">
            <a:extLst>
              <a:ext uri="{FF2B5EF4-FFF2-40B4-BE49-F238E27FC236}">
                <a16:creationId xmlns:a16="http://schemas.microsoft.com/office/drawing/2014/main" xmlns="" id="{4B88A3D1-D4AE-4A89-78AC-2AA1CF8DA38F}"/>
              </a:ext>
            </a:extLst>
          </p:cNvPr>
          <p:cNvSpPr txBox="1"/>
          <p:nvPr/>
        </p:nvSpPr>
        <p:spPr>
          <a:xfrm>
            <a:off x="352199" y="5211282"/>
            <a:ext cx="11526123" cy="1323439"/>
          </a:xfrm>
          <a:prstGeom prst="rect">
            <a:avLst/>
          </a:prstGeom>
          <a:noFill/>
        </p:spPr>
        <p:txBody>
          <a:bodyPr wrap="square">
            <a:spAutoFit/>
          </a:bodyPr>
          <a:lstStyle/>
          <a:p>
            <a:pPr>
              <a:spcAft>
                <a:spcPts val="1875"/>
              </a:spcAft>
            </a:pPr>
            <a:r>
              <a:rPr lang="ru-RU" sz="2000" b="1" dirty="0">
                <a:solidFill>
                  <a:srgbClr val="FF0000"/>
                </a:solidFill>
              </a:rPr>
              <a:t>Внимание! З</a:t>
            </a:r>
            <a:r>
              <a:rPr lang="ru-RU" sz="2000" b="1" i="0" dirty="0">
                <a:solidFill>
                  <a:srgbClr val="FF0000"/>
                </a:solidFill>
                <a:effectLst/>
              </a:rPr>
              <a:t>апрет МИДа — это официальная причина, по которой турист может вернуть деньги за несостоявшийся тур даже без оформления страховки от невыезда. С болезнью сложнее: если туроператор уже купил билеты и оплатил бронь в отеле, то сумму этих расходов он вправе не возвращать.</a:t>
            </a:r>
          </a:p>
        </p:txBody>
      </p:sp>
      <p:pic>
        <p:nvPicPr>
          <p:cNvPr id="6" name="Рисунок 5">
            <a:extLst>
              <a:ext uri="{FF2B5EF4-FFF2-40B4-BE49-F238E27FC236}">
                <a16:creationId xmlns:a16="http://schemas.microsoft.com/office/drawing/2014/main" xmlns="" id="{75CE664A-00C1-4B9F-C4BB-672467C7E008}"/>
              </a:ext>
            </a:extLst>
          </p:cNvPr>
          <p:cNvPicPr>
            <a:picLocks noChangeAspect="1"/>
          </p:cNvPicPr>
          <p:nvPr/>
        </p:nvPicPr>
        <p:blipFill>
          <a:blip r:embed="rId6" cstate="print"/>
          <a:stretch>
            <a:fillRect/>
          </a:stretch>
        </p:blipFill>
        <p:spPr>
          <a:xfrm>
            <a:off x="227861" y="1614038"/>
            <a:ext cx="3996062" cy="2664041"/>
          </a:xfrm>
          <a:prstGeom prst="rect">
            <a:avLst/>
          </a:prstGeom>
        </p:spPr>
      </p:pic>
    </p:spTree>
    <p:extLst>
      <p:ext uri="{BB962C8B-B14F-4D97-AF65-F5344CB8AC3E}">
        <p14:creationId xmlns:p14="http://schemas.microsoft.com/office/powerpoint/2010/main" xmlns="" val="143511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89C8CC6D-492E-F9EE-B095-69D35A680BAB}"/>
            </a:ext>
          </a:extLst>
        </p:cNvPr>
        <p:cNvGrpSpPr/>
        <p:nvPr/>
      </p:nvGrpSpPr>
      <p:grpSpPr>
        <a:xfrm>
          <a:off x="0" y="0"/>
          <a:ext cx="0" cy="0"/>
          <a:chOff x="0" y="0"/>
          <a:chExt cx="0" cy="0"/>
        </a:xfrm>
      </p:grpSpPr>
      <p:sp>
        <p:nvSpPr>
          <p:cNvPr id="25" name="Подзаголовок 5">
            <a:extLst>
              <a:ext uri="{FF2B5EF4-FFF2-40B4-BE49-F238E27FC236}">
                <a16:creationId xmlns:a16="http://schemas.microsoft.com/office/drawing/2014/main" xmlns="" id="{086A4019-C4DD-5259-8AD8-DD364FF9451F}"/>
              </a:ext>
            </a:extLst>
          </p:cNvPr>
          <p:cNvSpPr>
            <a:spLocks noGrp="1"/>
          </p:cNvSpPr>
          <p:nvPr/>
        </p:nvSpPr>
        <p:spPr>
          <a:xfrm>
            <a:off x="2171165" y="323279"/>
            <a:ext cx="11487705" cy="839470"/>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ru-RU" sz="4400" b="1" i="0" dirty="0">
                <a:solidFill>
                  <a:schemeClr val="tx1"/>
                </a:solidFill>
                <a:effectLst/>
                <a:latin typeface="Verdana" panose="020B0604030504040204" pitchFamily="34" charset="0"/>
                <a:ea typeface="Verdana" panose="020B0604030504040204" pitchFamily="34" charset="0"/>
              </a:rPr>
              <a:t>Отпуск удался</a:t>
            </a:r>
            <a:endParaRPr lang="ru-RU" sz="1600" b="1" dirty="0">
              <a:solidFill>
                <a:schemeClr val="tx1"/>
              </a:solidFill>
              <a:latin typeface="Verdana" panose="020B0604030504040204" pitchFamily="34" charset="0"/>
              <a:ea typeface="Verdana" panose="020B0604030504040204" pitchFamily="34" charset="0"/>
            </a:endParaRPr>
          </a:p>
          <a:p>
            <a:endParaRPr lang="ru-RU" sz="1800" b="1" dirty="0">
              <a:solidFill>
                <a:schemeClr val="tx1"/>
              </a:solidFill>
              <a:latin typeface="Verdana" panose="020B0604030504040204" pitchFamily="34" charset="0"/>
              <a:ea typeface="Verdana" panose="020B0604030504040204" pitchFamily="34" charset="0"/>
            </a:endParaRPr>
          </a:p>
          <a:p>
            <a:r>
              <a:rPr lang="ru-RU" sz="1800" b="1" dirty="0">
                <a:solidFill>
                  <a:schemeClr val="tx1"/>
                </a:solidFill>
                <a:latin typeface="Verdana" panose="020B0604030504040204" pitchFamily="34" charset="0"/>
                <a:ea typeface="Verdana" panose="020B0604030504040204" pitchFamily="34" charset="0"/>
              </a:rPr>
              <a:t/>
            </a:r>
            <a:br>
              <a:rPr lang="ru-RU" sz="1800" b="1" dirty="0">
                <a:solidFill>
                  <a:schemeClr val="tx1"/>
                </a:solidFill>
                <a:latin typeface="Verdana" panose="020B0604030504040204" pitchFamily="34" charset="0"/>
                <a:ea typeface="Verdana" panose="020B0604030504040204" pitchFamily="34" charset="0"/>
              </a:rPr>
            </a:br>
            <a:endParaRPr lang="ru-RU" sz="1800" dirty="0">
              <a:solidFill>
                <a:schemeClr val="tx1"/>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a:p>
            <a:pPr>
              <a:lnSpc>
                <a:spcPct val="100000"/>
              </a:lnSpc>
              <a:spcBef>
                <a:spcPts val="0"/>
              </a:spcBef>
            </a:pPr>
            <a:endParaRPr lang="ru-RU" sz="1800" dirty="0">
              <a:solidFill>
                <a:srgbClr val="111214"/>
              </a:solidFill>
              <a:latin typeface="Verdana" panose="020B0604030504040204" pitchFamily="34" charset="0"/>
              <a:ea typeface="Verdana" panose="020B0604030504040204" pitchFamily="34" charset="0"/>
            </a:endParaRPr>
          </a:p>
        </p:txBody>
      </p:sp>
      <p:pic>
        <p:nvPicPr>
          <p:cNvPr id="2" name="Изображение 1" descr="минфин прозрачный">
            <a:extLst>
              <a:ext uri="{FF2B5EF4-FFF2-40B4-BE49-F238E27FC236}">
                <a16:creationId xmlns:a16="http://schemas.microsoft.com/office/drawing/2014/main" xmlns="" id="{41804EE8-5025-89FA-8809-214CD361D69F}"/>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E53647F0-9B6D-69AA-5207-6165FD4F00E1}"/>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645BF036-51D3-6BA7-2AE8-ED8A3B0D4889}"/>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6BCAF771-CE9A-C879-F63E-8660D0DEED68}"/>
              </a:ext>
            </a:extLst>
          </p:cNvPr>
          <p:cNvPicPr>
            <a:picLocks noChangeAspect="1"/>
          </p:cNvPicPr>
          <p:nvPr/>
        </p:nvPicPr>
        <p:blipFill>
          <a:blip r:embed="rId5" cstate="print"/>
          <a:stretch>
            <a:fillRect/>
          </a:stretch>
        </p:blipFill>
        <p:spPr>
          <a:xfrm>
            <a:off x="3310609" y="443293"/>
            <a:ext cx="1137920" cy="815975"/>
          </a:xfrm>
          <a:prstGeom prst="rect">
            <a:avLst/>
          </a:prstGeom>
        </p:spPr>
      </p:pic>
      <p:pic>
        <p:nvPicPr>
          <p:cNvPr id="29698" name="Picture 2" descr="Picture background">
            <a:extLst>
              <a:ext uri="{FF2B5EF4-FFF2-40B4-BE49-F238E27FC236}">
                <a16:creationId xmlns:a16="http://schemas.microsoft.com/office/drawing/2014/main" xmlns="" id="{E0661159-8F5A-FEE0-A3CA-B59F81A5AFF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01157" y="1589104"/>
            <a:ext cx="7654109" cy="46808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439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C0900853-3690-B410-3FF4-23E4F0553D3E}"/>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7A02495A-3C28-08EE-5561-BE5F37C33837}"/>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D8DC4408-7189-7754-B611-1A8C29E909BF}"/>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698BB3F3-0B82-90AA-574F-8248F7749B1F}"/>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EEC6924D-27D0-9BD9-F8B2-33FACC782207}"/>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85677DC1-89BB-7E75-24D3-DED044D21197}"/>
              </a:ext>
            </a:extLst>
          </p:cNvPr>
          <p:cNvSpPr txBox="1"/>
          <p:nvPr/>
        </p:nvSpPr>
        <p:spPr>
          <a:xfrm>
            <a:off x="4959710" y="1599789"/>
            <a:ext cx="6806954" cy="2800767"/>
          </a:xfrm>
          <a:prstGeom prst="rect">
            <a:avLst/>
          </a:prstGeom>
          <a:noFill/>
        </p:spPr>
        <p:txBody>
          <a:bodyPr wrap="square">
            <a:spAutoFit/>
          </a:bodyPr>
          <a:lstStyle/>
          <a:p>
            <a:pPr algn="l">
              <a:buNone/>
            </a:pPr>
            <a:r>
              <a:rPr lang="ru-RU" sz="2200" b="0" i="0" dirty="0">
                <a:effectLst/>
              </a:rPr>
              <a:t>За вывеской с привлекательным курсом валют могут скрываться высокие комиссии. Кассиры обменных пунктов нарочно медленно считают, постоянно сбиваясь и начиная заново, чтобы вы потеряли терпение и ушли без сдачи. Иногда вручают фальшивые банкноты или меньшего номинала, но визуально похожие по цвету и узору банкноты, надеясь, что вы не заметите.</a:t>
            </a:r>
          </a:p>
        </p:txBody>
      </p:sp>
      <p:sp>
        <p:nvSpPr>
          <p:cNvPr id="9" name="TextBox 8">
            <a:extLst>
              <a:ext uri="{FF2B5EF4-FFF2-40B4-BE49-F238E27FC236}">
                <a16:creationId xmlns:a16="http://schemas.microsoft.com/office/drawing/2014/main" xmlns="" id="{83B80A4E-4157-33F7-F6ED-0B16CD3C5D00}"/>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Обмен валюты</a:t>
            </a:r>
          </a:p>
        </p:txBody>
      </p:sp>
      <p:sp>
        <p:nvSpPr>
          <p:cNvPr id="4" name="TextBox 3">
            <a:extLst>
              <a:ext uri="{FF2B5EF4-FFF2-40B4-BE49-F238E27FC236}">
                <a16:creationId xmlns:a16="http://schemas.microsoft.com/office/drawing/2014/main" xmlns="" id="{0C62822E-481D-C741-415D-E8D2BE5FF12B}"/>
              </a:ext>
            </a:extLst>
          </p:cNvPr>
          <p:cNvSpPr txBox="1"/>
          <p:nvPr/>
        </p:nvSpPr>
        <p:spPr>
          <a:xfrm>
            <a:off x="444728" y="4662969"/>
            <a:ext cx="11321936" cy="1938992"/>
          </a:xfrm>
          <a:prstGeom prst="rect">
            <a:avLst/>
          </a:prstGeom>
          <a:noFill/>
        </p:spPr>
        <p:txBody>
          <a:bodyPr wrap="square">
            <a:spAutoFit/>
          </a:bodyPr>
          <a:lstStyle/>
          <a:p>
            <a:pPr algn="l"/>
            <a:r>
              <a:rPr lang="ru-RU" sz="2000" b="1" i="0" dirty="0">
                <a:solidFill>
                  <a:srgbClr val="FF0000"/>
                </a:solidFill>
                <a:effectLst/>
              </a:rPr>
              <a:t>Внимание! Не давайте мошенникам шанса. Меняйте деньги в банках и тщательно считайте при кассире, попросите озвучить сумму, которую вам дают в руки. Обменивайте валюту подальше от туристических мест, вокзалов, аэропортов, где наименее выгодный курс. К тому же тут всегда околачиваются карманники, поэтому стоит быть особенно внимательным, имея при себе пачку купюр. Не разменивайте сразу крупную сумму, разбейте ее по частям и убедитесь, что обмен произошел правильно.</a:t>
            </a:r>
          </a:p>
        </p:txBody>
      </p:sp>
      <p:pic>
        <p:nvPicPr>
          <p:cNvPr id="6" name="Рисунок 5">
            <a:extLst>
              <a:ext uri="{FF2B5EF4-FFF2-40B4-BE49-F238E27FC236}">
                <a16:creationId xmlns:a16="http://schemas.microsoft.com/office/drawing/2014/main" xmlns="" id="{4104052E-D905-4C2D-6AB2-C2200B35C9D7}"/>
              </a:ext>
            </a:extLst>
          </p:cNvPr>
          <p:cNvPicPr>
            <a:picLocks noChangeAspect="1"/>
          </p:cNvPicPr>
          <p:nvPr/>
        </p:nvPicPr>
        <p:blipFill>
          <a:blip r:embed="rId6" cstate="print"/>
          <a:stretch>
            <a:fillRect/>
          </a:stretch>
        </p:blipFill>
        <p:spPr>
          <a:xfrm>
            <a:off x="722086" y="1395180"/>
            <a:ext cx="3740727" cy="3195961"/>
          </a:xfrm>
          <a:prstGeom prst="rect">
            <a:avLst/>
          </a:prstGeom>
        </p:spPr>
      </p:pic>
    </p:spTree>
    <p:extLst>
      <p:ext uri="{BB962C8B-B14F-4D97-AF65-F5344CB8AC3E}">
        <p14:creationId xmlns:p14="http://schemas.microsoft.com/office/powerpoint/2010/main" xmlns="" val="210077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1D014D8B-2987-423C-1E74-A5B472A509BC}"/>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8AF62CDE-2E51-58BB-7234-36BD959FC224}"/>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62281D0B-C82E-9CAA-7FB0-2D4C6D7B9C72}"/>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1EB3EF25-9595-9962-4F73-F796A8E8BCBE}"/>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03816E91-5545-A276-8343-688CD392A4DD}"/>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C655C28E-06C8-60AE-DC19-F9D16DB4B560}"/>
              </a:ext>
            </a:extLst>
          </p:cNvPr>
          <p:cNvSpPr txBox="1"/>
          <p:nvPr/>
        </p:nvSpPr>
        <p:spPr>
          <a:xfrm>
            <a:off x="3737499" y="1127783"/>
            <a:ext cx="8680142" cy="4093428"/>
          </a:xfrm>
          <a:prstGeom prst="rect">
            <a:avLst/>
          </a:prstGeom>
          <a:noFill/>
        </p:spPr>
        <p:txBody>
          <a:bodyPr wrap="square">
            <a:spAutoFit/>
          </a:bodyPr>
          <a:lstStyle/>
          <a:p>
            <a:pPr algn="l">
              <a:buNone/>
            </a:pPr>
            <a:r>
              <a:rPr lang="ru-RU" sz="2000" b="0" i="0" dirty="0">
                <a:effectLst/>
              </a:rPr>
              <a:t>Пользуясь незнанием местности, водитель может повезти вас объездным маршрутом, через пробки. Некоторые таксисты заявляют, что счетчик сломан, а после прибытия на ваш адрес выставляют чек на внушительную сумму.</a:t>
            </a:r>
          </a:p>
          <a:p>
            <a:pPr algn="l">
              <a:buNone/>
            </a:pPr>
            <a:r>
              <a:rPr lang="ru-RU" sz="2000" b="0" i="0" dirty="0">
                <a:effectLst/>
              </a:rPr>
              <a:t>Вас могут попытаться убедить, что в выбранной вами гостинице ремонт или некачественный сервис. Вам порекомендуют конкретный отель, в котором лучше остановиться. Этот же отель оплатит таксисту комиссионные за привлеченных клиентов.</a:t>
            </a:r>
          </a:p>
          <a:p>
            <a:pPr algn="l">
              <a:buNone/>
            </a:pPr>
            <a:r>
              <a:rPr lang="ru-RU" sz="2000" b="0" i="0" dirty="0">
                <a:effectLst/>
              </a:rPr>
              <a:t>Также водитель может рассказывать, что вкусную пиццу можно найти только на другом конце города. Таким способом он зарабатывает дважды ― к стоимости длинной поездки добавляются комиссионные за привлечение клиента в пиццерию.</a:t>
            </a:r>
          </a:p>
          <a:p>
            <a:pPr algn="l">
              <a:buNone/>
            </a:pPr>
            <a:r>
              <a:rPr lang="ru-RU" sz="2000" b="0" i="0" dirty="0">
                <a:effectLst/>
              </a:rPr>
              <a:t>Отдельного внимания заслуживает оплата за услугу такси. Так, водитель может утверждать, что вы дали ему купюру номиналом 5 единиц, а не 50.</a:t>
            </a:r>
          </a:p>
        </p:txBody>
      </p:sp>
      <p:sp>
        <p:nvSpPr>
          <p:cNvPr id="9" name="TextBox 8">
            <a:extLst>
              <a:ext uri="{FF2B5EF4-FFF2-40B4-BE49-F238E27FC236}">
                <a16:creationId xmlns:a16="http://schemas.microsoft.com/office/drawing/2014/main" xmlns="" id="{3EAFCFA4-79C2-5FB6-87F9-C57E5E44E2D9}"/>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Обман в такси</a:t>
            </a:r>
          </a:p>
        </p:txBody>
      </p:sp>
      <p:sp>
        <p:nvSpPr>
          <p:cNvPr id="4" name="TextBox 3">
            <a:extLst>
              <a:ext uri="{FF2B5EF4-FFF2-40B4-BE49-F238E27FC236}">
                <a16:creationId xmlns:a16="http://schemas.microsoft.com/office/drawing/2014/main" xmlns="" id="{EC9C3FFA-F2E8-C29D-2E5C-924BD47ABADC}"/>
              </a:ext>
            </a:extLst>
          </p:cNvPr>
          <p:cNvSpPr txBox="1"/>
          <p:nvPr/>
        </p:nvSpPr>
        <p:spPr>
          <a:xfrm>
            <a:off x="274467" y="5221211"/>
            <a:ext cx="11917533" cy="1477328"/>
          </a:xfrm>
          <a:prstGeom prst="rect">
            <a:avLst/>
          </a:prstGeom>
          <a:noFill/>
        </p:spPr>
        <p:txBody>
          <a:bodyPr wrap="square">
            <a:spAutoFit/>
          </a:bodyPr>
          <a:lstStyle/>
          <a:p>
            <a:pPr algn="l"/>
            <a:r>
              <a:rPr lang="ru-RU" sz="1800" b="1" i="0" dirty="0">
                <a:solidFill>
                  <a:srgbClr val="FF0000"/>
                </a:solidFill>
                <a:effectLst/>
              </a:rPr>
              <a:t>Внимание! Поэтому для заказа машины пользуйтесь известными сервисами (</a:t>
            </a:r>
            <a:r>
              <a:rPr lang="ru-RU" sz="1800" b="1" i="0" dirty="0" err="1">
                <a:solidFill>
                  <a:srgbClr val="FF0000"/>
                </a:solidFill>
                <a:effectLst/>
              </a:rPr>
              <a:t>Uber</a:t>
            </a:r>
            <a:r>
              <a:rPr lang="ru-RU" sz="1800" b="1" i="0" dirty="0">
                <a:solidFill>
                  <a:srgbClr val="FF0000"/>
                </a:solidFill>
                <a:effectLst/>
              </a:rPr>
              <a:t>, </a:t>
            </a:r>
            <a:r>
              <a:rPr lang="ru-RU" sz="1800" b="1" i="0" dirty="0" err="1">
                <a:solidFill>
                  <a:srgbClr val="FF0000"/>
                </a:solidFill>
                <a:effectLst/>
              </a:rPr>
              <a:t>Lyft</a:t>
            </a:r>
            <a:r>
              <a:rPr lang="ru-RU" sz="1800" b="1" i="0" dirty="0">
                <a:solidFill>
                  <a:srgbClr val="FF0000"/>
                </a:solidFill>
                <a:effectLst/>
              </a:rPr>
              <a:t>). Стоимость поездки узнайте у консьержа отеля или самостоятельно рассчитайте с помощью онлайн-калькулятора на официальном сайте компании. Следите за маршрутом с помощью Google Maps. Если вы видите, что вас везут по другому адресу или неверному маршруту, требуйте остановить автомобиль. Пользуйтесь инструментами </a:t>
            </a:r>
            <a:r>
              <a:rPr lang="ru-RU" sz="1800" b="1" i="0" dirty="0" err="1">
                <a:solidFill>
                  <a:srgbClr val="FF0000"/>
                </a:solidFill>
                <a:effectLst/>
              </a:rPr>
              <a:t>Follow</a:t>
            </a:r>
            <a:r>
              <a:rPr lang="ru-RU" sz="1800" b="1" i="0" dirty="0">
                <a:solidFill>
                  <a:srgbClr val="FF0000"/>
                </a:solidFill>
                <a:effectLst/>
              </a:rPr>
              <a:t> My </a:t>
            </a:r>
            <a:r>
              <a:rPr lang="ru-RU" sz="1800" b="1" i="0" dirty="0" err="1">
                <a:solidFill>
                  <a:srgbClr val="FF0000"/>
                </a:solidFill>
                <a:effectLst/>
              </a:rPr>
              <a:t>Ride</a:t>
            </a:r>
            <a:r>
              <a:rPr lang="ru-RU" sz="1800" b="1" i="0" dirty="0">
                <a:solidFill>
                  <a:srgbClr val="FF0000"/>
                </a:solidFill>
                <a:effectLst/>
              </a:rPr>
              <a:t> (</a:t>
            </a:r>
            <a:r>
              <a:rPr lang="ru-RU" sz="1800" b="1" i="0" dirty="0" err="1">
                <a:solidFill>
                  <a:srgbClr val="FF0000"/>
                </a:solidFill>
                <a:effectLst/>
              </a:rPr>
              <a:t>Uber</a:t>
            </a:r>
            <a:r>
              <a:rPr lang="ru-RU" sz="1800" b="1" i="0" dirty="0">
                <a:solidFill>
                  <a:srgbClr val="FF0000"/>
                </a:solidFill>
                <a:effectLst/>
              </a:rPr>
              <a:t>), </a:t>
            </a:r>
            <a:r>
              <a:rPr lang="ru-RU" sz="1800" b="1" i="0" dirty="0" err="1">
                <a:solidFill>
                  <a:srgbClr val="FF0000"/>
                </a:solidFill>
                <a:effectLst/>
              </a:rPr>
              <a:t>Share</a:t>
            </a:r>
            <a:r>
              <a:rPr lang="ru-RU" sz="1800" b="1" i="0" dirty="0">
                <a:solidFill>
                  <a:srgbClr val="FF0000"/>
                </a:solidFill>
                <a:effectLst/>
              </a:rPr>
              <a:t> My </a:t>
            </a:r>
            <a:r>
              <a:rPr lang="ru-RU" sz="1800" b="1" i="0" dirty="0" err="1">
                <a:solidFill>
                  <a:srgbClr val="FF0000"/>
                </a:solidFill>
                <a:effectLst/>
              </a:rPr>
              <a:t>Ride</a:t>
            </a:r>
            <a:r>
              <a:rPr lang="ru-RU" sz="1800" b="1" i="0" dirty="0">
                <a:solidFill>
                  <a:srgbClr val="FF0000"/>
                </a:solidFill>
                <a:effectLst/>
              </a:rPr>
              <a:t> (</a:t>
            </a:r>
            <a:r>
              <a:rPr lang="ru-RU" sz="1800" b="1" i="0" dirty="0" err="1">
                <a:solidFill>
                  <a:srgbClr val="FF0000"/>
                </a:solidFill>
                <a:effectLst/>
              </a:rPr>
              <a:t>Lyft</a:t>
            </a:r>
            <a:r>
              <a:rPr lang="ru-RU" sz="1800" b="1" i="0" dirty="0">
                <a:solidFill>
                  <a:srgbClr val="FF0000"/>
                </a:solidFill>
                <a:effectLst/>
              </a:rPr>
              <a:t>), чтобы сообщить о своем местоположении друзьям. Передавая деньги, назовите сумму вслух.</a:t>
            </a:r>
          </a:p>
        </p:txBody>
      </p:sp>
      <p:pic>
        <p:nvPicPr>
          <p:cNvPr id="21506" name="Picture 2" descr="Picture background">
            <a:extLst>
              <a:ext uri="{FF2B5EF4-FFF2-40B4-BE49-F238E27FC236}">
                <a16:creationId xmlns:a16="http://schemas.microsoft.com/office/drawing/2014/main" xmlns="" id="{E6F8CE1B-0560-0C02-5DC8-F6957D2C23A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795" y="1472561"/>
            <a:ext cx="2899843" cy="3750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237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7E7DD848-04B4-A85B-6855-044E69EB7691}"/>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17ACAD61-3EE3-AB12-1096-F8E682016684}"/>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97BE67B3-BADA-DA49-BEE7-C2D270E7FD21}"/>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6CE7BD17-57A9-DED4-F637-ACB3432B30E9}"/>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AC7324CF-3903-CA62-7E80-2397B88D28B2}"/>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234AECEA-160A-35C5-309A-867206BBEDA6}"/>
              </a:ext>
            </a:extLst>
          </p:cNvPr>
          <p:cNvSpPr txBox="1"/>
          <p:nvPr/>
        </p:nvSpPr>
        <p:spPr>
          <a:xfrm>
            <a:off x="5078026" y="1073076"/>
            <a:ext cx="6682667" cy="3785652"/>
          </a:xfrm>
          <a:prstGeom prst="rect">
            <a:avLst/>
          </a:prstGeom>
          <a:noFill/>
        </p:spPr>
        <p:txBody>
          <a:bodyPr wrap="square">
            <a:spAutoFit/>
          </a:bodyPr>
          <a:lstStyle/>
          <a:p>
            <a:pPr algn="l">
              <a:buNone/>
            </a:pPr>
            <a:r>
              <a:rPr lang="ru-RU" sz="2000" b="0" i="0" dirty="0">
                <a:effectLst/>
              </a:rPr>
              <a:t>Бесплатный интернет ― еще один способ мошенничества. Как это происходит:</a:t>
            </a:r>
          </a:p>
          <a:p>
            <a:pPr algn="l"/>
            <a:r>
              <a:rPr lang="ru-RU" sz="2000" b="0" i="0" dirty="0">
                <a:effectLst/>
              </a:rPr>
              <a:t>Подключившись к общедоступной сети, вы можете невольно предоставить злоумышленникам доступ к личной информации, банковским счетам, паролям, логинам, истории сообщений.</a:t>
            </a:r>
          </a:p>
          <a:p>
            <a:pPr algn="l"/>
            <a:r>
              <a:rPr lang="ru-RU" sz="2000" b="0" i="0" dirty="0">
                <a:effectLst/>
              </a:rPr>
              <a:t>Такой </a:t>
            </a:r>
            <a:r>
              <a:rPr lang="ru-RU" sz="2000" b="0" i="0" dirty="0" err="1">
                <a:effectLst/>
              </a:rPr>
              <a:t>Wi</a:t>
            </a:r>
            <a:r>
              <a:rPr lang="ru-RU" sz="2000" b="0" i="0" dirty="0">
                <a:effectLst/>
              </a:rPr>
              <a:t>-Fi легко взломать, поскольку владельцы не используют шифрование данных.</a:t>
            </a:r>
          </a:p>
          <a:p>
            <a:pPr algn="l"/>
            <a:r>
              <a:rPr lang="ru-RU" sz="2000" b="0" i="0" dirty="0">
                <a:effectLst/>
              </a:rPr>
              <a:t>Некоторые мошенники создают фальшивые точки доступа или двойники настоящих.</a:t>
            </a:r>
          </a:p>
          <a:p>
            <a:pPr algn="l"/>
            <a:r>
              <a:rPr lang="ru-RU" sz="2000" b="0" i="0" dirty="0">
                <a:effectLst/>
              </a:rPr>
              <a:t>Ваш гаджет могут заразить вирусным программным обеспечением.</a:t>
            </a:r>
          </a:p>
        </p:txBody>
      </p:sp>
      <p:sp>
        <p:nvSpPr>
          <p:cNvPr id="9" name="TextBox 8">
            <a:extLst>
              <a:ext uri="{FF2B5EF4-FFF2-40B4-BE49-F238E27FC236}">
                <a16:creationId xmlns:a16="http://schemas.microsoft.com/office/drawing/2014/main" xmlns="" id="{A1D659A0-8BC7-3765-ECC0-C902DCE28BC7}"/>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Бесплатный </a:t>
            </a:r>
            <a:r>
              <a:rPr lang="en-US" sz="4000" b="1" dirty="0">
                <a:solidFill>
                  <a:srgbClr val="FF0000"/>
                </a:solidFill>
              </a:rPr>
              <a:t>WI-FI</a:t>
            </a:r>
            <a:endParaRPr lang="ru-RU" sz="4000" b="1" dirty="0">
              <a:solidFill>
                <a:srgbClr val="FF0000"/>
              </a:solidFill>
            </a:endParaRPr>
          </a:p>
        </p:txBody>
      </p:sp>
      <p:sp>
        <p:nvSpPr>
          <p:cNvPr id="4" name="TextBox 3">
            <a:extLst>
              <a:ext uri="{FF2B5EF4-FFF2-40B4-BE49-F238E27FC236}">
                <a16:creationId xmlns:a16="http://schemas.microsoft.com/office/drawing/2014/main" xmlns="" id="{FDD5779E-F2ED-602B-5FA1-CA22C9314866}"/>
              </a:ext>
            </a:extLst>
          </p:cNvPr>
          <p:cNvSpPr txBox="1"/>
          <p:nvPr/>
        </p:nvSpPr>
        <p:spPr>
          <a:xfrm>
            <a:off x="250944" y="4857052"/>
            <a:ext cx="11690111" cy="1754326"/>
          </a:xfrm>
          <a:prstGeom prst="rect">
            <a:avLst/>
          </a:prstGeom>
          <a:noFill/>
        </p:spPr>
        <p:txBody>
          <a:bodyPr wrap="square">
            <a:spAutoFit/>
          </a:bodyPr>
          <a:lstStyle/>
          <a:p>
            <a:pPr algn="l">
              <a:buNone/>
            </a:pPr>
            <a:r>
              <a:rPr lang="ru-RU" sz="1800" b="1" i="0" dirty="0">
                <a:solidFill>
                  <a:srgbClr val="FF0000"/>
                </a:solidFill>
                <a:effectLst/>
              </a:rPr>
              <a:t>Внимание! Чтобы защититься, заходите только на сайты с цифровым сертификатом безопасности. Узнать его можно по </a:t>
            </a:r>
            <a:r>
              <a:rPr lang="ru-RU" sz="1800" b="1" i="0" dirty="0" err="1">
                <a:solidFill>
                  <a:srgbClr val="FF0000"/>
                </a:solidFill>
                <a:effectLst/>
              </a:rPr>
              <a:t>https</a:t>
            </a:r>
            <a:r>
              <a:rPr lang="ru-RU" sz="1800" b="1" i="0" dirty="0">
                <a:solidFill>
                  <a:srgbClr val="FF0000"/>
                </a:solidFill>
                <a:effectLst/>
              </a:rPr>
              <a:t> в начале адреса или значку замка в строке со ссылкой. Не покупайте в интернет-магазинах и не проводите банковских операций через бесплатный </a:t>
            </a:r>
            <a:r>
              <a:rPr lang="ru-RU" sz="1800" b="1" i="0" dirty="0" err="1">
                <a:solidFill>
                  <a:srgbClr val="FF0000"/>
                </a:solidFill>
                <a:effectLst/>
              </a:rPr>
              <a:t>Wi</a:t>
            </a:r>
            <a:r>
              <a:rPr lang="ru-RU" sz="1800" b="1" i="0" dirty="0">
                <a:solidFill>
                  <a:srgbClr val="FF0000"/>
                </a:solidFill>
                <a:effectLst/>
              </a:rPr>
              <a:t>-Fi. Включайте VPN, когда пользуетесь сетью.</a:t>
            </a:r>
          </a:p>
          <a:p>
            <a:pPr algn="l">
              <a:buNone/>
            </a:pPr>
            <a:r>
              <a:rPr lang="ru-RU" sz="1800" b="1" i="0" dirty="0">
                <a:solidFill>
                  <a:srgbClr val="FF0000"/>
                </a:solidFill>
                <a:effectLst/>
              </a:rPr>
              <a:t>Самый безопасный вариант доступа к интернету ― подключение через </a:t>
            </a:r>
            <a:r>
              <a:rPr lang="ru-RU" sz="1800" b="1" i="0" dirty="0" err="1">
                <a:solidFill>
                  <a:srgbClr val="FF0000"/>
                </a:solidFill>
                <a:effectLst/>
              </a:rPr>
              <a:t>eSIM</a:t>
            </a:r>
            <a:r>
              <a:rPr lang="ru-RU" sz="1800" b="1" i="0" dirty="0">
                <a:solidFill>
                  <a:srgbClr val="FF0000"/>
                </a:solidFill>
                <a:effectLst/>
              </a:rPr>
              <a:t>. </a:t>
            </a:r>
            <a:r>
              <a:rPr lang="ru-RU" sz="1800" b="1" i="0" dirty="0" err="1">
                <a:solidFill>
                  <a:srgbClr val="FF0000"/>
                </a:solidFill>
                <a:effectLst/>
              </a:rPr>
              <a:t>eSIM</a:t>
            </a:r>
            <a:r>
              <a:rPr lang="ru-RU" sz="1800" b="1" i="0" dirty="0">
                <a:solidFill>
                  <a:srgbClr val="FF0000"/>
                </a:solidFill>
                <a:effectLst/>
              </a:rPr>
              <a:t> ― это виртуальная сим-карта, которая уже встроена в смартфон в виде чипа. То есть вам не нужно покупать местную сим-карту или платить за роуминг с той карты, что у вас уже есть.</a:t>
            </a:r>
          </a:p>
        </p:txBody>
      </p:sp>
      <p:pic>
        <p:nvPicPr>
          <p:cNvPr id="24578" name="Picture 2" descr="Picture background">
            <a:extLst>
              <a:ext uri="{FF2B5EF4-FFF2-40B4-BE49-F238E27FC236}">
                <a16:creationId xmlns:a16="http://schemas.microsoft.com/office/drawing/2014/main" xmlns="" id="{F345B20B-DE04-219D-D678-AD8D7E57F05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8514" y="1456859"/>
            <a:ext cx="4629150" cy="3086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142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2297B4DE-6C52-02CE-3A69-1D757239CD28}"/>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1FD2E916-9BDB-D045-A55B-31A0796F9677}"/>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B88BC54D-5CF3-8DA2-CE51-DDA06382512C}"/>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257E3BD3-3EC0-1D17-A425-0DC9CFE9562C}"/>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393E1E90-0CAB-E8A1-439C-643635CF3727}"/>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89A9D349-33A7-FE07-19AE-F6B15129C175}"/>
              </a:ext>
            </a:extLst>
          </p:cNvPr>
          <p:cNvSpPr txBox="1"/>
          <p:nvPr/>
        </p:nvSpPr>
        <p:spPr>
          <a:xfrm>
            <a:off x="4802819" y="1073076"/>
            <a:ext cx="6789199" cy="3785652"/>
          </a:xfrm>
          <a:prstGeom prst="rect">
            <a:avLst/>
          </a:prstGeom>
          <a:noFill/>
        </p:spPr>
        <p:txBody>
          <a:bodyPr wrap="square">
            <a:spAutoFit/>
          </a:bodyPr>
          <a:lstStyle/>
          <a:p>
            <a:pPr algn="l">
              <a:buNone/>
            </a:pPr>
            <a:r>
              <a:rPr lang="ru-RU" sz="2000" b="0" i="0" dirty="0">
                <a:effectLst/>
              </a:rPr>
              <a:t>Возможны такие варианты обмана с банковской картой:</a:t>
            </a:r>
          </a:p>
          <a:p>
            <a:pPr algn="l"/>
            <a:r>
              <a:rPr lang="ru-RU" sz="2000" b="0" i="0" dirty="0">
                <a:effectLst/>
              </a:rPr>
              <a:t>Списанная сумма превышает указанную в счете или оплата произведена дважды.</a:t>
            </a:r>
          </a:p>
          <a:p>
            <a:pPr algn="l"/>
            <a:r>
              <a:rPr lang="ru-RU" sz="2000" b="0" i="0" dirty="0">
                <a:effectLst/>
              </a:rPr>
              <a:t>Продавец имитирует разговор по телефону и может незаметно сфотографировать реквизиты карты.</a:t>
            </a:r>
          </a:p>
          <a:p>
            <a:pPr algn="l"/>
            <a:r>
              <a:rPr lang="ru-RU" sz="2000" b="0" i="0" dirty="0">
                <a:effectLst/>
              </a:rPr>
              <a:t>В банкомат установлено </a:t>
            </a:r>
            <a:r>
              <a:rPr lang="ru-RU" sz="2000" b="0" i="0" dirty="0" err="1">
                <a:effectLst/>
              </a:rPr>
              <a:t>скимминговое</a:t>
            </a:r>
            <a:r>
              <a:rPr lang="ru-RU" sz="2000" b="0" i="0" dirty="0">
                <a:effectLst/>
              </a:rPr>
              <a:t> устройство, считывающее PIN-код.</a:t>
            </a:r>
          </a:p>
          <a:p>
            <a:pPr algn="l"/>
            <a:r>
              <a:rPr lang="ru-RU" sz="2000" b="0" i="0" dirty="0">
                <a:effectLst/>
              </a:rPr>
              <a:t>Человек, занявший за вами очередь, выхватывает у вас деньги из рук и убегает.</a:t>
            </a:r>
          </a:p>
          <a:p>
            <a:pPr algn="l"/>
            <a:r>
              <a:rPr lang="ru-RU" sz="2000" b="0" i="0" dirty="0">
                <a:effectLst/>
              </a:rPr>
              <a:t>Прохожий предлагает помощь при снятии наличных.</a:t>
            </a:r>
          </a:p>
          <a:p>
            <a:pPr algn="l"/>
            <a:r>
              <a:rPr lang="ru-RU" sz="2000" b="0" i="0" dirty="0">
                <a:effectLst/>
              </a:rPr>
              <a:t>Официант уносит вашу карту для оплаты и тайно переписывает ее реквизиты.</a:t>
            </a:r>
          </a:p>
        </p:txBody>
      </p:sp>
      <p:sp>
        <p:nvSpPr>
          <p:cNvPr id="9" name="TextBox 8">
            <a:extLst>
              <a:ext uri="{FF2B5EF4-FFF2-40B4-BE49-F238E27FC236}">
                <a16:creationId xmlns:a16="http://schemas.microsoft.com/office/drawing/2014/main" xmlns="" id="{E72440CA-CF58-6110-4834-DE2E3D465201}"/>
              </a:ext>
            </a:extLst>
          </p:cNvPr>
          <p:cNvSpPr txBox="1"/>
          <p:nvPr/>
        </p:nvSpPr>
        <p:spPr>
          <a:xfrm>
            <a:off x="4802819" y="365190"/>
            <a:ext cx="7067253" cy="707886"/>
          </a:xfrm>
          <a:prstGeom prst="rect">
            <a:avLst/>
          </a:prstGeom>
          <a:noFill/>
        </p:spPr>
        <p:txBody>
          <a:bodyPr wrap="square" rtlCol="0">
            <a:spAutoFit/>
          </a:bodyPr>
          <a:lstStyle/>
          <a:p>
            <a:pPr algn="ctr"/>
            <a:r>
              <a:rPr lang="ru-RU" sz="4000" b="1" dirty="0">
                <a:solidFill>
                  <a:srgbClr val="FF0000"/>
                </a:solidFill>
              </a:rPr>
              <a:t>Обман с банковской картой</a:t>
            </a:r>
          </a:p>
        </p:txBody>
      </p:sp>
      <p:sp>
        <p:nvSpPr>
          <p:cNvPr id="4" name="TextBox 3">
            <a:extLst>
              <a:ext uri="{FF2B5EF4-FFF2-40B4-BE49-F238E27FC236}">
                <a16:creationId xmlns:a16="http://schemas.microsoft.com/office/drawing/2014/main" xmlns="" id="{1862924C-F252-5644-7745-4C437F672C7C}"/>
              </a:ext>
            </a:extLst>
          </p:cNvPr>
          <p:cNvSpPr txBox="1"/>
          <p:nvPr/>
        </p:nvSpPr>
        <p:spPr>
          <a:xfrm>
            <a:off x="352199" y="4912686"/>
            <a:ext cx="11554564" cy="1477328"/>
          </a:xfrm>
          <a:prstGeom prst="rect">
            <a:avLst/>
          </a:prstGeom>
          <a:noFill/>
        </p:spPr>
        <p:txBody>
          <a:bodyPr wrap="square">
            <a:spAutoFit/>
          </a:bodyPr>
          <a:lstStyle/>
          <a:p>
            <a:pPr algn="l"/>
            <a:r>
              <a:rPr lang="ru-RU" sz="1800" b="1" i="0" dirty="0">
                <a:solidFill>
                  <a:srgbClr val="FF0000"/>
                </a:solidFill>
                <a:effectLst/>
              </a:rPr>
              <a:t>Внимание! Чтобы избежать обмана, проверяйте сумму, введенную в терминале, перед проведением оплаты. Никому не давайте свою карту, прикладывайте к терминалу самостоятельно, даже если для этого нужно пройти с официантом к барной стойке. Тщательно проверяйте банкомат на наличие посторонних устройств, снимайте деньги в помещении, а не на улице, вежливо откажитесь от помощи прохожих. Попросите друзей или членов семьи побыть рядом, пока вы обналичиваете деньги.</a:t>
            </a:r>
          </a:p>
        </p:txBody>
      </p:sp>
      <p:pic>
        <p:nvPicPr>
          <p:cNvPr id="22532" name="Picture 4" descr="Picture background">
            <a:extLst>
              <a:ext uri="{FF2B5EF4-FFF2-40B4-BE49-F238E27FC236}">
                <a16:creationId xmlns:a16="http://schemas.microsoft.com/office/drawing/2014/main" xmlns="" id="{F6CC552D-1A60-BDB9-D598-34E6D4F4478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2199" y="1470799"/>
            <a:ext cx="4310378" cy="30272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877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DEEA483A-E45D-6EA5-CE8B-F2EA59C1BB0F}"/>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83FA8D5F-11AB-912F-42DB-D187254BF750}"/>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E28B42E7-23C3-9F26-9F39-7526424B40C8}"/>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574B7C91-D153-5A5D-3D84-3EA2134A1A04}"/>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57BFF065-198F-02FD-0000-83F7F6E6F7FF}"/>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8CB241E0-CC3E-B587-84AC-B6B123FBED11}"/>
              </a:ext>
            </a:extLst>
          </p:cNvPr>
          <p:cNvSpPr txBox="1"/>
          <p:nvPr/>
        </p:nvSpPr>
        <p:spPr>
          <a:xfrm>
            <a:off x="5162365" y="1499887"/>
            <a:ext cx="6317890" cy="3139321"/>
          </a:xfrm>
          <a:prstGeom prst="rect">
            <a:avLst/>
          </a:prstGeom>
          <a:noFill/>
        </p:spPr>
        <p:txBody>
          <a:bodyPr wrap="square">
            <a:spAutoFit/>
          </a:bodyPr>
          <a:lstStyle/>
          <a:p>
            <a:pPr algn="l">
              <a:buNone/>
            </a:pPr>
            <a:r>
              <a:rPr lang="ru-RU" sz="2200" b="0" i="0" dirty="0">
                <a:effectLst/>
              </a:rPr>
              <a:t>Это один из самых распространенных способов обмана. В кафе еще до заказа могут принести хлеб, воду, закуски, аперитив. В номере отеля будет спиртное. Подбежавший ребенок даст цветок. Монах туго завяжет на руке шнурок с амулетом. По соседству с вами человек найдет золотое кольцо или крупную сумму и предложит вернуть за вознаграждение. В благодарность за поданную щетку сапожник чистит обувь.</a:t>
            </a:r>
          </a:p>
        </p:txBody>
      </p:sp>
      <p:sp>
        <p:nvSpPr>
          <p:cNvPr id="9" name="TextBox 8">
            <a:extLst>
              <a:ext uri="{FF2B5EF4-FFF2-40B4-BE49-F238E27FC236}">
                <a16:creationId xmlns:a16="http://schemas.microsoft.com/office/drawing/2014/main" xmlns="" id="{FA7D5762-BC9C-C923-401E-67DAD74DFF76}"/>
              </a:ext>
            </a:extLst>
          </p:cNvPr>
          <p:cNvSpPr txBox="1"/>
          <p:nvPr/>
        </p:nvSpPr>
        <p:spPr>
          <a:xfrm>
            <a:off x="4802819" y="365190"/>
            <a:ext cx="7036982" cy="707886"/>
          </a:xfrm>
          <a:prstGeom prst="rect">
            <a:avLst/>
          </a:prstGeom>
          <a:noFill/>
        </p:spPr>
        <p:txBody>
          <a:bodyPr wrap="square" rtlCol="0">
            <a:spAutoFit/>
          </a:bodyPr>
          <a:lstStyle/>
          <a:p>
            <a:pPr algn="ctr"/>
            <a:r>
              <a:rPr lang="ru-RU" sz="4000" b="1" dirty="0">
                <a:solidFill>
                  <a:srgbClr val="FF0000"/>
                </a:solidFill>
              </a:rPr>
              <a:t>Бесплатные товары и услуги</a:t>
            </a:r>
          </a:p>
        </p:txBody>
      </p:sp>
      <p:sp>
        <p:nvSpPr>
          <p:cNvPr id="4" name="TextBox 3">
            <a:extLst>
              <a:ext uri="{FF2B5EF4-FFF2-40B4-BE49-F238E27FC236}">
                <a16:creationId xmlns:a16="http://schemas.microsoft.com/office/drawing/2014/main" xmlns="" id="{D79251CA-6B51-B102-094D-161A0580744E}"/>
              </a:ext>
            </a:extLst>
          </p:cNvPr>
          <p:cNvSpPr txBox="1"/>
          <p:nvPr/>
        </p:nvSpPr>
        <p:spPr>
          <a:xfrm>
            <a:off x="520875" y="5066020"/>
            <a:ext cx="11410714" cy="1200329"/>
          </a:xfrm>
          <a:prstGeom prst="rect">
            <a:avLst/>
          </a:prstGeom>
          <a:noFill/>
        </p:spPr>
        <p:txBody>
          <a:bodyPr wrap="square">
            <a:spAutoFit/>
          </a:bodyPr>
          <a:lstStyle/>
          <a:p>
            <a:pPr algn="l"/>
            <a:r>
              <a:rPr lang="ru-RU" sz="2400" b="1" i="0" dirty="0">
                <a:solidFill>
                  <a:srgbClr val="FF0000"/>
                </a:solidFill>
                <a:effectLst/>
              </a:rPr>
              <a:t>Внимание! Последствие у всех случаев одно ― навязчивое требование оплатить, скандал, шум, преследование. Помните поговорку о бесплатном сыре ― не принимайте услуги, не берите товары.</a:t>
            </a:r>
          </a:p>
        </p:txBody>
      </p:sp>
      <p:pic>
        <p:nvPicPr>
          <p:cNvPr id="25602" name="Picture 2" descr="Picture background">
            <a:extLst>
              <a:ext uri="{FF2B5EF4-FFF2-40B4-BE49-F238E27FC236}">
                <a16:creationId xmlns:a16="http://schemas.microsoft.com/office/drawing/2014/main" xmlns="" id="{D7583862-ABFD-EC15-3C7E-593FC41B6B2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2199" y="1580497"/>
            <a:ext cx="4691099" cy="32015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936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187C2C80-64B5-AEBE-D889-6EC8626BC0BF}"/>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08BA21E5-887D-69AD-494E-6609F0E97C37}"/>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1783E3D3-7B35-ABEE-B73D-565784D23C18}"/>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3CFC5B33-633A-AC44-B995-63425288C0FE}"/>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37D2938F-EE52-929F-A090-9A7A276D7CAB}"/>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6B220A33-1460-A848-1A76-D3FF838D015E}"/>
              </a:ext>
            </a:extLst>
          </p:cNvPr>
          <p:cNvSpPr txBox="1"/>
          <p:nvPr/>
        </p:nvSpPr>
        <p:spPr>
          <a:xfrm>
            <a:off x="4287914" y="1195333"/>
            <a:ext cx="8005439" cy="3493264"/>
          </a:xfrm>
          <a:prstGeom prst="rect">
            <a:avLst/>
          </a:prstGeom>
          <a:noFill/>
        </p:spPr>
        <p:txBody>
          <a:bodyPr wrap="square">
            <a:spAutoFit/>
          </a:bodyPr>
          <a:lstStyle/>
          <a:p>
            <a:pPr algn="l">
              <a:buNone/>
            </a:pPr>
            <a:r>
              <a:rPr lang="ru-RU" sz="1700" b="0" i="0" dirty="0">
                <a:effectLst/>
              </a:rPr>
              <a:t>Случайный знакомый расскажет трагическую историю о своей жизни. Женщина попросит на лечение больных детей или корм голодающим животным. Прогуливаясь, турист неожиданно спотыкается о стакан с подаянием, которое собирал калека. Семейная пара просит сфотографировать, возвращая камеру, вы случайно ее разобьете или сломаете. Поэтому держите эмоции под контролем, не пытайтесь всем помочь. На улице туристов встречают полицейские, требующие предъявить бумажник, сумку в доказательство отсутствия фальшивых денег или наркотиков. Прохожий предложит сфотографировать вашу семью. Костюмированные персонажи влезут в кадр или неожиданно вам на руки прыгнет обезьянка. Пока меняете проколотую шину, из машины исчезнет сумка. Мужчина или женщина завяжут с вами знакомство и предложат выпить в баре. Купив дорогой товар, обнаруживаете подделку или поломку. В ресторане есть 2 варианта меню с разными ценами.</a:t>
            </a:r>
          </a:p>
        </p:txBody>
      </p:sp>
      <p:sp>
        <p:nvSpPr>
          <p:cNvPr id="9" name="TextBox 8">
            <a:extLst>
              <a:ext uri="{FF2B5EF4-FFF2-40B4-BE49-F238E27FC236}">
                <a16:creationId xmlns:a16="http://schemas.microsoft.com/office/drawing/2014/main" xmlns="" id="{43491835-5558-FA61-C7DF-8C59BF1DDFA3}"/>
              </a:ext>
            </a:extLst>
          </p:cNvPr>
          <p:cNvSpPr txBox="1"/>
          <p:nvPr/>
        </p:nvSpPr>
        <p:spPr>
          <a:xfrm>
            <a:off x="4483223" y="365190"/>
            <a:ext cx="7546020" cy="707886"/>
          </a:xfrm>
          <a:prstGeom prst="rect">
            <a:avLst/>
          </a:prstGeom>
          <a:noFill/>
        </p:spPr>
        <p:txBody>
          <a:bodyPr wrap="square" rtlCol="0">
            <a:spAutoFit/>
          </a:bodyPr>
          <a:lstStyle/>
          <a:p>
            <a:pPr algn="ctr"/>
            <a:r>
              <a:rPr lang="ru-RU" sz="4000" b="1" dirty="0">
                <a:solidFill>
                  <a:srgbClr val="FF0000"/>
                </a:solidFill>
              </a:rPr>
              <a:t>Просьба о помощи, самозванцы</a:t>
            </a:r>
          </a:p>
        </p:txBody>
      </p:sp>
      <p:sp>
        <p:nvSpPr>
          <p:cNvPr id="4" name="TextBox 3">
            <a:extLst>
              <a:ext uri="{FF2B5EF4-FFF2-40B4-BE49-F238E27FC236}">
                <a16:creationId xmlns:a16="http://schemas.microsoft.com/office/drawing/2014/main" xmlns="" id="{99259142-673C-55E6-AB00-54094F660299}"/>
              </a:ext>
            </a:extLst>
          </p:cNvPr>
          <p:cNvSpPr txBox="1"/>
          <p:nvPr/>
        </p:nvSpPr>
        <p:spPr>
          <a:xfrm>
            <a:off x="452761" y="4635688"/>
            <a:ext cx="11505460" cy="1754326"/>
          </a:xfrm>
          <a:prstGeom prst="rect">
            <a:avLst/>
          </a:prstGeom>
          <a:noFill/>
        </p:spPr>
        <p:txBody>
          <a:bodyPr wrap="square">
            <a:spAutoFit/>
          </a:bodyPr>
          <a:lstStyle/>
          <a:p>
            <a:pPr algn="l">
              <a:buNone/>
            </a:pPr>
            <a:r>
              <a:rPr lang="ru-RU" sz="1800" b="1" i="0" dirty="0">
                <a:solidFill>
                  <a:srgbClr val="FF0000"/>
                </a:solidFill>
                <a:effectLst/>
              </a:rPr>
              <a:t>Внимание! Помните, что у полиции нет права требовать осматривать вещи. Попросите документы, предложите пройти в отделение и сообщить в консульство. Вежливо отказывайтесь от посторонних помощников. Держите все под контролем, особо внимательно наблюдайте за людьми и их действиями. Читайте отзывы о заведениях.</a:t>
            </a:r>
          </a:p>
          <a:p>
            <a:pPr algn="l"/>
            <a:r>
              <a:rPr lang="ru-RU" sz="1800" b="1" i="0" dirty="0">
                <a:solidFill>
                  <a:srgbClr val="FF0000"/>
                </a:solidFill>
                <a:effectLst/>
              </a:rPr>
              <a:t>Знать, как вас могут обмануть ― значит быть готовыми к этому. Не доверяйте окружающим, следите за деньгами и вещами, вежливо отказывайтесь от общения с незнакомцами, не гоняйтесь за бесплатным интернетом, сувенирами или услугами. И тогда от отдыха останутся лишь приятные воспоминания.</a:t>
            </a:r>
          </a:p>
        </p:txBody>
      </p:sp>
      <p:pic>
        <p:nvPicPr>
          <p:cNvPr id="26628" name="Picture 4" descr="Picture background">
            <a:extLst>
              <a:ext uri="{FF2B5EF4-FFF2-40B4-BE49-F238E27FC236}">
                <a16:creationId xmlns:a16="http://schemas.microsoft.com/office/drawing/2014/main" xmlns="" id="{7B8341B3-6FF3-F352-2863-DBFFCCBBA92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8579" y="1785656"/>
            <a:ext cx="4129335" cy="25389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482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B3FF5BB0-85E8-D851-77BC-E331914D180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7DCAB349-6066-11AE-14EE-B177185DE6C9}"/>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2F77D807-B34A-64D3-5C24-D24251D54226}"/>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A739F1FB-883A-323B-160E-719E2545CF15}"/>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BDFCABA9-59B2-A250-BC54-92AAC9186705}"/>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9" name="TextBox 8">
            <a:extLst>
              <a:ext uri="{FF2B5EF4-FFF2-40B4-BE49-F238E27FC236}">
                <a16:creationId xmlns:a16="http://schemas.microsoft.com/office/drawing/2014/main" xmlns="" id="{B26A0844-6F3C-6289-B72E-FE8C5088B18D}"/>
              </a:ext>
            </a:extLst>
          </p:cNvPr>
          <p:cNvSpPr txBox="1"/>
          <p:nvPr/>
        </p:nvSpPr>
        <p:spPr>
          <a:xfrm>
            <a:off x="4483223" y="365190"/>
            <a:ext cx="7546020" cy="707886"/>
          </a:xfrm>
          <a:prstGeom prst="rect">
            <a:avLst/>
          </a:prstGeom>
          <a:noFill/>
        </p:spPr>
        <p:txBody>
          <a:bodyPr wrap="square" rtlCol="0">
            <a:spAutoFit/>
          </a:bodyPr>
          <a:lstStyle/>
          <a:p>
            <a:pPr algn="ctr"/>
            <a:r>
              <a:rPr lang="ru-RU" sz="4000" b="1" dirty="0" err="1">
                <a:solidFill>
                  <a:srgbClr val="FF0000"/>
                </a:solidFill>
              </a:rPr>
              <a:t>Псевдоработа</a:t>
            </a:r>
            <a:endParaRPr lang="ru-RU" sz="4000" b="1" dirty="0">
              <a:solidFill>
                <a:srgbClr val="FF0000"/>
              </a:solidFill>
            </a:endParaRPr>
          </a:p>
        </p:txBody>
      </p:sp>
      <p:pic>
        <p:nvPicPr>
          <p:cNvPr id="30724" name="Picture 4" descr="Picture background">
            <a:extLst>
              <a:ext uri="{FF2B5EF4-FFF2-40B4-BE49-F238E27FC236}">
                <a16:creationId xmlns:a16="http://schemas.microsoft.com/office/drawing/2014/main" xmlns="" id="{28B9E12F-9750-8208-EEB7-09FD15921EA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82587" y="1819763"/>
            <a:ext cx="8026825" cy="47149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6726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4CADCBE5-7305-09B1-8998-EA6F2AE80AB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8A8E48D5-8BA5-B515-E8D7-E2E8422CC66F}"/>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0CF4CE28-765C-2361-3559-7CFBC4BEDD8F}"/>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E69F7A06-4FC9-086C-904D-AED754A37A32}"/>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7DC6E172-3883-A77F-5A55-AEFDFDE2D0C7}"/>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3B89750D-8F37-D561-4D94-A2F1FEB96B0D}"/>
              </a:ext>
            </a:extLst>
          </p:cNvPr>
          <p:cNvSpPr txBox="1"/>
          <p:nvPr/>
        </p:nvSpPr>
        <p:spPr>
          <a:xfrm>
            <a:off x="211794" y="4352804"/>
            <a:ext cx="11760236" cy="2339102"/>
          </a:xfrm>
          <a:prstGeom prst="rect">
            <a:avLst/>
          </a:prstGeom>
          <a:noFill/>
        </p:spPr>
        <p:txBody>
          <a:bodyPr wrap="square">
            <a:spAutoFit/>
          </a:bodyPr>
          <a:lstStyle/>
          <a:p>
            <a:pPr fontAlgn="base">
              <a:buNone/>
            </a:pPr>
            <a:r>
              <a:rPr lang="ru-RU" sz="1400" b="0" i="0" dirty="0">
                <a:effectLst/>
              </a:rPr>
              <a:t>Предлагают зарабатывать 2-8 тысяч в день. Необходимо выполнить задание, зайти на 10 разных отелей на Букинге, и добавить в избранное (сердечко) за каждый лайк + скрин 60 руб. Причем без авторизации, просто анонимно. Запросили данные карты для перевода денег, деньги приходят. Затем в чате дают другие задания. </a:t>
            </a:r>
            <a:r>
              <a:rPr lang="ru-RU" sz="1400" dirty="0">
                <a:effectLst/>
              </a:rPr>
              <a:t>На этом был конец подготовки к обману, так называемое установка доверительных отношений и покупка доверия. Сам обман: присылают следующее задание, суть которого выглядит так: </a:t>
            </a:r>
            <a:r>
              <a:rPr lang="ru-RU" sz="1400" b="0" i="0" dirty="0">
                <a:effectLst/>
              </a:rPr>
              <a:t>Забронируйте отель, время начала задания: 10:40, время окончания: 12:40.московское время; Шаг 1: Выберите заказ. Шаг 2: Свяжитесь с менеджером. Шаг 3: Отправьте скриншот депозита в группу, чтобы получить дополнительные баллы: 100 руб. В</a:t>
            </a:r>
            <a:r>
              <a:rPr lang="ru-RU" sz="1400" dirty="0">
                <a:effectLst/>
              </a:rPr>
              <a:t>ыбираешь задание, тебе присылают номер, ты туда отправляешь сумму (от 780 до 39880) и возвращают эту же сумму + 5% + т.е. 240 руб. за первые три задания и 100 руб. за скриншот. Новичку, доступен только 1 уровень, и если захочешь провести более дорогой платеж, то нужно просить у администратора повысить тебя за деньги. </a:t>
            </a:r>
          </a:p>
          <a:p>
            <a:pPr fontAlgn="base">
              <a:buNone/>
            </a:pPr>
            <a:r>
              <a:rPr lang="ru-RU" sz="1600" b="1" dirty="0">
                <a:solidFill>
                  <a:srgbClr val="FF0000"/>
                </a:solidFill>
                <a:effectLst/>
              </a:rPr>
              <a:t>Внимание! В чате боты активно шлют скрины переводов! Администратор НЕ ЧЕЛОВЕК! </a:t>
            </a:r>
            <a:r>
              <a:rPr lang="ru-RU" sz="1600" b="1" dirty="0">
                <a:solidFill>
                  <a:srgbClr val="FF0000"/>
                </a:solidFill>
              </a:rPr>
              <a:t>Б</a:t>
            </a:r>
            <a:r>
              <a:rPr lang="ru-RU" sz="1600" b="1" i="0" dirty="0">
                <a:solidFill>
                  <a:srgbClr val="FF0000"/>
                </a:solidFill>
                <a:effectLst/>
              </a:rPr>
              <a:t>удьте внимательны, и имейте ввиду, что  копейку на самом первом шагу вы можете получить, а дальше идет ОБМАН, заставляющий тратить вас все больше и больше!</a:t>
            </a:r>
            <a:endParaRPr lang="ru-RU" sz="1600" b="1" dirty="0">
              <a:solidFill>
                <a:srgbClr val="FF0000"/>
              </a:solidFill>
            </a:endParaRPr>
          </a:p>
        </p:txBody>
      </p:sp>
      <p:sp>
        <p:nvSpPr>
          <p:cNvPr id="9" name="TextBox 8">
            <a:extLst>
              <a:ext uri="{FF2B5EF4-FFF2-40B4-BE49-F238E27FC236}">
                <a16:creationId xmlns:a16="http://schemas.microsoft.com/office/drawing/2014/main" xmlns="" id="{01E8BF87-E5CA-4FF4-765D-9AF5BAFEB49A}"/>
              </a:ext>
            </a:extLst>
          </p:cNvPr>
          <p:cNvSpPr txBox="1"/>
          <p:nvPr/>
        </p:nvSpPr>
        <p:spPr>
          <a:xfrm>
            <a:off x="4639559" y="205934"/>
            <a:ext cx="6960094" cy="1015663"/>
          </a:xfrm>
          <a:prstGeom prst="rect">
            <a:avLst/>
          </a:prstGeom>
          <a:noFill/>
        </p:spPr>
        <p:txBody>
          <a:bodyPr wrap="square" rtlCol="0">
            <a:spAutoFit/>
          </a:bodyPr>
          <a:lstStyle/>
          <a:p>
            <a:pPr algn="ctr" fontAlgn="base"/>
            <a:r>
              <a:rPr lang="ru-RU" sz="3000" b="1" i="0" dirty="0">
                <a:solidFill>
                  <a:srgbClr val="FF0000"/>
                </a:solidFill>
                <a:effectLst/>
              </a:rPr>
              <a:t>Интернет мошенники под предлогом продвижения отелей и туризма</a:t>
            </a:r>
          </a:p>
        </p:txBody>
      </p:sp>
      <p:pic>
        <p:nvPicPr>
          <p:cNvPr id="10242" name="Picture 2">
            <a:extLst>
              <a:ext uri="{FF2B5EF4-FFF2-40B4-BE49-F238E27FC236}">
                <a16:creationId xmlns:a16="http://schemas.microsoft.com/office/drawing/2014/main" xmlns="" id="{2530C9D8-2A6B-D1D5-0FC1-7EE17B48C08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2487" y="1454369"/>
            <a:ext cx="1299957" cy="2888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a:extLst>
              <a:ext uri="{FF2B5EF4-FFF2-40B4-BE49-F238E27FC236}">
                <a16:creationId xmlns:a16="http://schemas.microsoft.com/office/drawing/2014/main" xmlns="" id="{E64573D1-F597-E0DB-8FCC-BDBF1348F7C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34843" y="1444727"/>
            <a:ext cx="1299957" cy="2888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a:extLst>
              <a:ext uri="{FF2B5EF4-FFF2-40B4-BE49-F238E27FC236}">
                <a16:creationId xmlns:a16="http://schemas.microsoft.com/office/drawing/2014/main" xmlns="" id="{F3F5B8A4-9B4B-58C3-7A0E-C98CE491AF93}"/>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87201" y="1464011"/>
            <a:ext cx="1299957" cy="2888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a:extLst>
              <a:ext uri="{FF2B5EF4-FFF2-40B4-BE49-F238E27FC236}">
                <a16:creationId xmlns:a16="http://schemas.microsoft.com/office/drawing/2014/main" xmlns="" id="{F2A4AE3A-2225-5620-2F77-517EE0861FCE}"/>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39556" y="1464011"/>
            <a:ext cx="1299958" cy="28887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a:extLst>
              <a:ext uri="{FF2B5EF4-FFF2-40B4-BE49-F238E27FC236}">
                <a16:creationId xmlns:a16="http://schemas.microsoft.com/office/drawing/2014/main" xmlns="" id="{0A482F76-B9B4-5A37-5160-BD2F93917D32}"/>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91912" y="1464011"/>
            <a:ext cx="1299957" cy="28887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a:extLst>
              <a:ext uri="{FF2B5EF4-FFF2-40B4-BE49-F238E27FC236}">
                <a16:creationId xmlns:a16="http://schemas.microsoft.com/office/drawing/2014/main" xmlns="" id="{C8FF9B64-6189-06D5-0FA1-FD8E7EF8EE6D}"/>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544271" y="1464011"/>
            <a:ext cx="1299956" cy="2888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54" name="Picture 14">
            <a:extLst>
              <a:ext uri="{FF2B5EF4-FFF2-40B4-BE49-F238E27FC236}">
                <a16:creationId xmlns:a16="http://schemas.microsoft.com/office/drawing/2014/main" xmlns="" id="{F029FA7A-E644-D53C-0374-08C0F938F0A9}"/>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996627" y="1454371"/>
            <a:ext cx="1299956" cy="2888791"/>
          </a:xfrm>
          <a:prstGeom prst="rect">
            <a:avLst/>
          </a:prstGeom>
          <a:noFill/>
          <a:extLst>
            <a:ext uri="{909E8E84-426E-40DD-AFC4-6F175D3DCCD1}">
              <a14:hiddenFill xmlns:a14="http://schemas.microsoft.com/office/drawing/2010/main" xmlns="">
                <a:solidFill>
                  <a:srgbClr val="FFFFFF"/>
                </a:solidFill>
              </a14:hiddenFill>
            </a:ext>
          </a:extLst>
        </p:spPr>
      </p:pic>
      <p:pic>
        <p:nvPicPr>
          <p:cNvPr id="10259" name="Picture 19">
            <a:extLst>
              <a:ext uri="{FF2B5EF4-FFF2-40B4-BE49-F238E27FC236}">
                <a16:creationId xmlns:a16="http://schemas.microsoft.com/office/drawing/2014/main" xmlns="" id="{4C906E79-F1D6-6ED1-DD75-4BBBB17DE482}"/>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431532" y="1444727"/>
            <a:ext cx="1469806" cy="28887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12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9206FCA5-061C-49C5-D7E6-463E322C3E2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36E89B22-AD9D-A975-0CC5-49FF1E389674}"/>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C1AC524F-5F4A-9954-AC09-4B4A28B00CEC}"/>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8D3845FA-470B-8D1C-D74F-7559FC8448E8}"/>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CC9602DA-D0B4-4C54-8748-D0ECAEFFA078}"/>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CF93ACB0-4808-D97D-5B76-8EFC96679226}"/>
              </a:ext>
            </a:extLst>
          </p:cNvPr>
          <p:cNvSpPr txBox="1"/>
          <p:nvPr/>
        </p:nvSpPr>
        <p:spPr>
          <a:xfrm>
            <a:off x="5088014" y="1470721"/>
            <a:ext cx="6620522" cy="3416320"/>
          </a:xfrm>
          <a:prstGeom prst="rect">
            <a:avLst/>
          </a:prstGeom>
          <a:noFill/>
        </p:spPr>
        <p:txBody>
          <a:bodyPr wrap="square">
            <a:spAutoFit/>
          </a:bodyPr>
          <a:lstStyle/>
          <a:p>
            <a:r>
              <a:rPr lang="ru-RU" sz="2400" b="0" i="0" dirty="0">
                <a:effectLst/>
              </a:rPr>
              <a:t>Поддались искушению и купили тур со скидкой? Вы рискуете оказаться в числе пострадавших от действий турагентов-«</a:t>
            </a:r>
            <a:r>
              <a:rPr lang="ru-RU" sz="2400" b="0" i="0" dirty="0" err="1">
                <a:effectLst/>
              </a:rPr>
              <a:t>скидочников</a:t>
            </a:r>
            <a:r>
              <a:rPr lang="ru-RU" sz="2400" b="0" i="0" dirty="0">
                <a:effectLst/>
              </a:rPr>
              <a:t>». Они собирают деньги с туристов, а когда приходит время выдачи документов для поездки, используют заранее приготовленные фразы: «туроператор отменил ваш тур», «отель, в котором был забронирован номер, закрылся», «авиакомпания не выдала билеты». </a:t>
            </a:r>
            <a:endParaRPr lang="ru-RU" sz="2400" b="1" dirty="0"/>
          </a:p>
        </p:txBody>
      </p:sp>
      <p:sp>
        <p:nvSpPr>
          <p:cNvPr id="9" name="TextBox 8">
            <a:extLst>
              <a:ext uri="{FF2B5EF4-FFF2-40B4-BE49-F238E27FC236}">
                <a16:creationId xmlns:a16="http://schemas.microsoft.com/office/drawing/2014/main" xmlns="" id="{B372B28C-3F44-F998-1951-0B1BB682FEA1}"/>
              </a:ext>
            </a:extLst>
          </p:cNvPr>
          <p:cNvSpPr txBox="1"/>
          <p:nvPr/>
        </p:nvSpPr>
        <p:spPr>
          <a:xfrm>
            <a:off x="4802819" y="365190"/>
            <a:ext cx="7190913" cy="707886"/>
          </a:xfrm>
          <a:prstGeom prst="rect">
            <a:avLst/>
          </a:prstGeom>
          <a:noFill/>
        </p:spPr>
        <p:txBody>
          <a:bodyPr wrap="square" rtlCol="0">
            <a:spAutoFit/>
          </a:bodyPr>
          <a:lstStyle/>
          <a:p>
            <a:pPr algn="ctr"/>
            <a:r>
              <a:rPr lang="ru-RU" sz="4000" b="1" dirty="0">
                <a:solidFill>
                  <a:srgbClr val="FF0000"/>
                </a:solidFill>
                <a:effectLst/>
              </a:rPr>
              <a:t>Большие скидки – 20 и более %</a:t>
            </a:r>
            <a:endParaRPr lang="ru-RU" sz="4000" b="1" dirty="0">
              <a:solidFill>
                <a:srgbClr val="FF0000"/>
              </a:solidFill>
            </a:endParaRPr>
          </a:p>
        </p:txBody>
      </p:sp>
      <p:sp>
        <p:nvSpPr>
          <p:cNvPr id="6" name="TextBox 5">
            <a:extLst>
              <a:ext uri="{FF2B5EF4-FFF2-40B4-BE49-F238E27FC236}">
                <a16:creationId xmlns:a16="http://schemas.microsoft.com/office/drawing/2014/main" xmlns="" id="{AC3E9064-4901-D011-E033-F97247A27DDD}"/>
              </a:ext>
            </a:extLst>
          </p:cNvPr>
          <p:cNvSpPr txBox="1"/>
          <p:nvPr/>
        </p:nvSpPr>
        <p:spPr>
          <a:xfrm>
            <a:off x="352199" y="4943464"/>
            <a:ext cx="11456631" cy="1446550"/>
          </a:xfrm>
          <a:prstGeom prst="rect">
            <a:avLst/>
          </a:prstGeom>
          <a:noFill/>
        </p:spPr>
        <p:txBody>
          <a:bodyPr wrap="square">
            <a:spAutoFit/>
          </a:bodyPr>
          <a:lstStyle/>
          <a:p>
            <a:pPr algn="just"/>
            <a:r>
              <a:rPr lang="ru-RU" sz="2200" b="1" i="0" dirty="0">
                <a:solidFill>
                  <a:srgbClr val="FF0000"/>
                </a:solidFill>
                <a:effectLst/>
              </a:rPr>
              <a:t>Внимание! Несколько недель туристу придется довольствоваться обещаниями решить вопрос. Недели перерастут в месяцы. Затем последуют обещания вернуть деньги. Через некоторое время выдадут гарантийные письма, в которых будет сказано, что в течение года деньги обязательно будут возвращены. И обман может длиться годы.</a:t>
            </a:r>
            <a:endParaRPr lang="ru-RU" sz="2200" b="1" dirty="0">
              <a:solidFill>
                <a:srgbClr val="FF0000"/>
              </a:solidFill>
            </a:endParaRPr>
          </a:p>
        </p:txBody>
      </p:sp>
      <p:pic>
        <p:nvPicPr>
          <p:cNvPr id="2050" name="Picture 2" descr="Picture background">
            <a:extLst>
              <a:ext uri="{FF2B5EF4-FFF2-40B4-BE49-F238E27FC236}">
                <a16:creationId xmlns:a16="http://schemas.microsoft.com/office/drawing/2014/main" xmlns="" id="{96134ADA-A6F5-4D8A-0278-7F3B4CD2150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5187" y="1563958"/>
            <a:ext cx="4671920" cy="32666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43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E087810D-D909-253B-1081-048E8B1E9E0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2E573620-FD58-2031-0640-08C63216BEA6}"/>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E78E0DBC-5B7B-5718-3559-F2C06F8CDEFD}"/>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130401B8-EBFC-A22F-7BA4-48C7A6871689}"/>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B700C71C-75DE-BD33-C891-F9B50B4E5B78}"/>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9" name="TextBox 8">
            <a:extLst>
              <a:ext uri="{FF2B5EF4-FFF2-40B4-BE49-F238E27FC236}">
                <a16:creationId xmlns:a16="http://schemas.microsoft.com/office/drawing/2014/main" xmlns="" id="{EEA023B3-1C87-0B61-D8AE-6378D28DD73D}"/>
              </a:ext>
            </a:extLst>
          </p:cNvPr>
          <p:cNvSpPr txBox="1"/>
          <p:nvPr/>
        </p:nvSpPr>
        <p:spPr>
          <a:xfrm>
            <a:off x="4483223" y="365190"/>
            <a:ext cx="7546020" cy="707886"/>
          </a:xfrm>
          <a:prstGeom prst="rect">
            <a:avLst/>
          </a:prstGeom>
          <a:noFill/>
        </p:spPr>
        <p:txBody>
          <a:bodyPr wrap="square" rtlCol="0">
            <a:spAutoFit/>
          </a:bodyPr>
          <a:lstStyle/>
          <a:p>
            <a:pPr algn="ctr"/>
            <a:r>
              <a:rPr lang="ru-RU" sz="4000" b="1" dirty="0">
                <a:solidFill>
                  <a:srgbClr val="FF0000"/>
                </a:solidFill>
              </a:rPr>
              <a:t>Туризм без мошенничеств</a:t>
            </a:r>
          </a:p>
        </p:txBody>
      </p:sp>
      <p:pic>
        <p:nvPicPr>
          <p:cNvPr id="31746" name="Picture 2" descr="Picture background">
            <a:extLst>
              <a:ext uri="{FF2B5EF4-FFF2-40B4-BE49-F238E27FC236}">
                <a16:creationId xmlns:a16="http://schemas.microsoft.com/office/drawing/2014/main" xmlns="" id="{880E38C3-2DD9-9C71-5709-B6551238136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40422" y="1486149"/>
            <a:ext cx="9198375" cy="5371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580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5EBDEDBF-ACA3-7D19-A43A-F1569A794B82}"/>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43E121EC-2DEC-CE67-9FF3-1167A2FCD127}"/>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84692B6E-9888-01B6-CD32-9639CDA13CA4}"/>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84D3ECAC-D6B2-996B-4710-DBD805BBF1A4}"/>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C1DCC2E0-478B-66A4-0B02-87DDA13FBE06}"/>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E7D55027-997A-52EB-9495-6A3B92BDDE45}"/>
              </a:ext>
            </a:extLst>
          </p:cNvPr>
          <p:cNvSpPr txBox="1"/>
          <p:nvPr/>
        </p:nvSpPr>
        <p:spPr>
          <a:xfrm>
            <a:off x="386204" y="1379577"/>
            <a:ext cx="11419591" cy="5478423"/>
          </a:xfrm>
          <a:prstGeom prst="rect">
            <a:avLst/>
          </a:prstGeom>
          <a:noFill/>
        </p:spPr>
        <p:txBody>
          <a:bodyPr wrap="square">
            <a:spAutoFit/>
          </a:bodyPr>
          <a:lstStyle/>
          <a:p>
            <a:pPr fontAlgn="base">
              <a:lnSpc>
                <a:spcPts val="1950"/>
              </a:lnSpc>
              <a:buNone/>
            </a:pPr>
            <a:r>
              <a:rPr lang="ru-RU" b="1" dirty="0">
                <a:effectLst/>
              </a:rPr>
              <a:t>1. Будьте бдительны при использовании онлайн-сервисов</a:t>
            </a:r>
            <a:r>
              <a:rPr lang="ru-RU" dirty="0">
                <a:effectLst/>
              </a:rPr>
              <a:t> - При бронировании отелей, покупке билетов и других туристических услуг используйте только проверенные и надежные онлайн-платформы. Проверяйте SSL-сертификаты на сайтах, чтобы убедиться в их безопасности.</a:t>
            </a:r>
          </a:p>
          <a:p>
            <a:pPr fontAlgn="base">
              <a:lnSpc>
                <a:spcPts val="1950"/>
              </a:lnSpc>
              <a:buNone/>
            </a:pPr>
            <a:r>
              <a:rPr lang="ru-RU" b="1" dirty="0">
                <a:effectLst/>
              </a:rPr>
              <a:t>2. Проверяйте подлинность сайтов</a:t>
            </a:r>
            <a:r>
              <a:rPr lang="ru-RU" dirty="0">
                <a:effectLst/>
              </a:rPr>
              <a:t> - Перед совершением каких-либо транзакций проверьте адрес сайта туристической компании и убедитесь, что это официальный и доверенный ресурс. Избегайте перехода по ссылкам из электронных писем или социальных сетей.</a:t>
            </a:r>
          </a:p>
          <a:p>
            <a:pPr fontAlgn="base">
              <a:lnSpc>
                <a:spcPts val="1950"/>
              </a:lnSpc>
              <a:buNone/>
            </a:pPr>
            <a:r>
              <a:rPr lang="ru-RU" b="1" dirty="0">
                <a:effectLst/>
              </a:rPr>
              <a:t>3. Будьте осторожны при оплате</a:t>
            </a:r>
            <a:r>
              <a:rPr lang="ru-RU" dirty="0">
                <a:effectLst/>
              </a:rPr>
              <a:t> - Используйте безопасные методы оплаты, такие как кредитные карты или платежные системы с защитой покупателя. Избегайте предоставления конфиденциальной информации (например, номера паспорта) на ненадежных сайтах.</a:t>
            </a:r>
          </a:p>
          <a:p>
            <a:pPr fontAlgn="base">
              <a:lnSpc>
                <a:spcPts val="1950"/>
              </a:lnSpc>
              <a:buNone/>
            </a:pPr>
            <a:r>
              <a:rPr lang="ru-RU" b="1" dirty="0">
                <a:effectLst/>
              </a:rPr>
              <a:t>4. Проверяйте репутацию компаний</a:t>
            </a:r>
            <a:r>
              <a:rPr lang="ru-RU" dirty="0">
                <a:effectLst/>
              </a:rPr>
              <a:t> - Перед бронированием тура или отеля изучите отзывы о компании или отеле в независимых источниках. Обратитесь к рейтингам и рекомендациям других путешественников.</a:t>
            </a:r>
          </a:p>
          <a:p>
            <a:pPr fontAlgn="base">
              <a:lnSpc>
                <a:spcPts val="1950"/>
              </a:lnSpc>
              <a:buNone/>
            </a:pPr>
            <a:r>
              <a:rPr lang="ru-RU" b="1" dirty="0">
                <a:effectLst/>
              </a:rPr>
              <a:t>5. Следите за необычной активностью на счете</a:t>
            </a:r>
            <a:r>
              <a:rPr lang="ru-RU" dirty="0">
                <a:effectLst/>
              </a:rPr>
              <a:t> - Регулярно проверяйте выписки по банковским счетам и карточкам на наличие несанкционированных транзакций. Если заметите подозрительную активность, немедленно свяжитесь с банком.</a:t>
            </a:r>
          </a:p>
          <a:p>
            <a:pPr fontAlgn="base">
              <a:lnSpc>
                <a:spcPts val="1950"/>
              </a:lnSpc>
              <a:buNone/>
            </a:pPr>
            <a:r>
              <a:rPr lang="ru-RU" b="1" dirty="0">
                <a:effectLst/>
              </a:rPr>
              <a:t>6. Обратитесь к официальным источникам</a:t>
            </a:r>
            <a:r>
              <a:rPr lang="ru-RU" dirty="0">
                <a:effectLst/>
              </a:rPr>
              <a:t> - Если у вас возникают сомнения относительно какого-либо предложения или сайта, обратитесь напрямую к официальным представителям туристической компании или авиакомпании, чтобы удостовериться в его подлинности.</a:t>
            </a:r>
          </a:p>
          <a:p>
            <a:pPr fontAlgn="base">
              <a:lnSpc>
                <a:spcPts val="1950"/>
              </a:lnSpc>
              <a:buNone/>
            </a:pPr>
            <a:r>
              <a:rPr lang="ru-RU" dirty="0"/>
              <a:t>7. </a:t>
            </a:r>
            <a:r>
              <a:rPr lang="ru-RU" b="1" i="0" dirty="0">
                <a:effectLst/>
              </a:rPr>
              <a:t>Инструментом прозрачности является электронная путевка, которую клиенты могут проверить через "Госуслуги". </a:t>
            </a:r>
            <a:endParaRPr lang="ru-RU" b="1" dirty="0">
              <a:effectLst/>
            </a:endParaRPr>
          </a:p>
          <a:p>
            <a:pPr fontAlgn="base">
              <a:lnSpc>
                <a:spcPts val="1950"/>
              </a:lnSpc>
            </a:pPr>
            <a:r>
              <a:rPr lang="ru-RU" b="1" dirty="0">
                <a:solidFill>
                  <a:srgbClr val="FF0000"/>
                </a:solidFill>
                <a:effectLst/>
              </a:rPr>
              <a:t>Соблюдение этих рекомендаций поможет вам минимизировать риск столкновения с мошенничеством в сфере туризма и сохранить свои финансовые и личные данные в безопасности.</a:t>
            </a:r>
          </a:p>
        </p:txBody>
      </p:sp>
      <p:sp>
        <p:nvSpPr>
          <p:cNvPr id="9" name="TextBox 8">
            <a:extLst>
              <a:ext uri="{FF2B5EF4-FFF2-40B4-BE49-F238E27FC236}">
                <a16:creationId xmlns:a16="http://schemas.microsoft.com/office/drawing/2014/main" xmlns="" id="{900068ED-8838-938F-F266-3DAE7590E0F9}"/>
              </a:ext>
            </a:extLst>
          </p:cNvPr>
          <p:cNvSpPr txBox="1"/>
          <p:nvPr/>
        </p:nvSpPr>
        <p:spPr>
          <a:xfrm>
            <a:off x="4372923" y="35387"/>
            <a:ext cx="7564401" cy="1077218"/>
          </a:xfrm>
          <a:prstGeom prst="rect">
            <a:avLst/>
          </a:prstGeom>
          <a:noFill/>
        </p:spPr>
        <p:txBody>
          <a:bodyPr wrap="square" rtlCol="0">
            <a:spAutoFit/>
          </a:bodyPr>
          <a:lstStyle/>
          <a:p>
            <a:pPr algn="ctr"/>
            <a:r>
              <a:rPr lang="ru-RU" sz="3200" b="1" dirty="0">
                <a:solidFill>
                  <a:srgbClr val="FF0000"/>
                </a:solidFill>
              </a:rPr>
              <a:t>Рекомендации по противодействию мошенникам при выборе путешествия  </a:t>
            </a:r>
          </a:p>
        </p:txBody>
      </p:sp>
    </p:spTree>
    <p:extLst>
      <p:ext uri="{BB962C8B-B14F-4D97-AF65-F5344CB8AC3E}">
        <p14:creationId xmlns:p14="http://schemas.microsoft.com/office/powerpoint/2010/main" xmlns="" val="69365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27324425-2586-38FA-779B-54C4CBE34765}"/>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128418DE-DCB5-3DE2-F24B-1393CA25BC82}"/>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DD72F85C-035A-1165-1597-10E7F140F6F7}"/>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4A4228C5-0FAC-902D-446D-EAE601271ED1}"/>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7A4AA4D9-60C0-F38B-F348-50E3A5C8E42D}"/>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CD51DF9D-C63D-30D9-592A-A0B00194F839}"/>
              </a:ext>
            </a:extLst>
          </p:cNvPr>
          <p:cNvSpPr txBox="1"/>
          <p:nvPr/>
        </p:nvSpPr>
        <p:spPr>
          <a:xfrm>
            <a:off x="4838330" y="1368022"/>
            <a:ext cx="7188693" cy="3046988"/>
          </a:xfrm>
          <a:prstGeom prst="rect">
            <a:avLst/>
          </a:prstGeom>
          <a:noFill/>
        </p:spPr>
        <p:txBody>
          <a:bodyPr wrap="square">
            <a:spAutoFit/>
          </a:bodyPr>
          <a:lstStyle/>
          <a:p>
            <a:pPr marL="342900" indent="-342900">
              <a:buFont typeface="Wingdings" panose="05000000000000000000" pitchFamily="2" charset="2"/>
              <a:buChar char="Ø"/>
            </a:pPr>
            <a:r>
              <a:rPr lang="ru-RU" sz="2400" b="0" i="0" dirty="0">
                <a:effectLst/>
              </a:rPr>
              <a:t>изучите пункт назначения, будьте бдительны и доверяйте своей интуиции</a:t>
            </a:r>
          </a:p>
          <a:p>
            <a:pPr marL="342900" indent="-342900">
              <a:buFont typeface="Wingdings" panose="05000000000000000000" pitchFamily="2" charset="2"/>
              <a:buChar char="Ø"/>
            </a:pPr>
            <a:r>
              <a:rPr lang="ru-RU" sz="2400" b="0" i="0" dirty="0">
                <a:effectLst/>
              </a:rPr>
              <a:t>проверяйте законность услуг, не делитесь личной информацией</a:t>
            </a:r>
          </a:p>
          <a:p>
            <a:pPr marL="342900" indent="-342900">
              <a:buFont typeface="Wingdings" panose="05000000000000000000" pitchFamily="2" charset="2"/>
              <a:buChar char="Ø"/>
            </a:pPr>
            <a:r>
              <a:rPr lang="ru-RU" sz="2400" dirty="0"/>
              <a:t>б</a:t>
            </a:r>
            <a:r>
              <a:rPr lang="ru-RU" sz="2400" b="0" i="0" dirty="0">
                <a:effectLst/>
              </a:rPr>
              <a:t>удьте в курсе распространенных мошенничеств в регионе вашего путешествия и рассмотрите возможность оформления туристической страховки для дополнительной защиты.</a:t>
            </a:r>
          </a:p>
        </p:txBody>
      </p:sp>
      <p:sp>
        <p:nvSpPr>
          <p:cNvPr id="9" name="TextBox 8">
            <a:extLst>
              <a:ext uri="{FF2B5EF4-FFF2-40B4-BE49-F238E27FC236}">
                <a16:creationId xmlns:a16="http://schemas.microsoft.com/office/drawing/2014/main" xmlns="" id="{AD28C16C-90D3-8857-47E4-A127FF82955B}"/>
              </a:ext>
            </a:extLst>
          </p:cNvPr>
          <p:cNvSpPr txBox="1"/>
          <p:nvPr/>
        </p:nvSpPr>
        <p:spPr>
          <a:xfrm>
            <a:off x="4417339" y="365190"/>
            <a:ext cx="7574174" cy="584775"/>
          </a:xfrm>
          <a:prstGeom prst="rect">
            <a:avLst/>
          </a:prstGeom>
          <a:noFill/>
        </p:spPr>
        <p:txBody>
          <a:bodyPr wrap="square" rtlCol="0">
            <a:spAutoFit/>
          </a:bodyPr>
          <a:lstStyle/>
          <a:p>
            <a:pPr algn="ctr"/>
            <a:r>
              <a:rPr lang="ru-RU" sz="3200" b="1" dirty="0">
                <a:solidFill>
                  <a:srgbClr val="FF0000"/>
                </a:solidFill>
              </a:rPr>
              <a:t>Как избежать мошенничества на отдыхе</a:t>
            </a:r>
          </a:p>
        </p:txBody>
      </p:sp>
      <p:pic>
        <p:nvPicPr>
          <p:cNvPr id="3" name="Picture 2" descr="Picture background">
            <a:extLst>
              <a:ext uri="{FF2B5EF4-FFF2-40B4-BE49-F238E27FC236}">
                <a16:creationId xmlns:a16="http://schemas.microsoft.com/office/drawing/2014/main" xmlns="" id="{03D17CA1-A145-1A18-971F-0C3057EA1CC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6720" y="1562470"/>
            <a:ext cx="4376099" cy="301174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031CB1B6-4A4D-7803-B2AB-6D1F48E4C0B5}"/>
              </a:ext>
            </a:extLst>
          </p:cNvPr>
          <p:cNvSpPr txBox="1"/>
          <p:nvPr/>
        </p:nvSpPr>
        <p:spPr>
          <a:xfrm>
            <a:off x="781235" y="4829233"/>
            <a:ext cx="11017188" cy="1785104"/>
          </a:xfrm>
          <a:prstGeom prst="rect">
            <a:avLst/>
          </a:prstGeom>
          <a:noFill/>
        </p:spPr>
        <p:txBody>
          <a:bodyPr wrap="square">
            <a:spAutoFit/>
          </a:bodyPr>
          <a:lstStyle/>
          <a:p>
            <a:pPr algn="just"/>
            <a:r>
              <a:rPr lang="ru-RU" sz="2200" b="1" i="0" dirty="0">
                <a:solidFill>
                  <a:srgbClr val="FF0000"/>
                </a:solidFill>
                <a:effectLst/>
              </a:rPr>
              <a:t>Если вы стали жертвой туристического мошенничества, сохраняйте спокойствие и документируйте инцидент, отмечая такие детали, как местонахождение и вовлеченные лица. Сообщите о мошенничестве местным властям и, если применимо, в свой отель для получения помощи. Кроме того, рассказ о своем опыте в Интернете может предупредить других путешественников о возможном мошенничестве.</a:t>
            </a:r>
            <a:endParaRPr lang="ru-RU" sz="2200" b="1" dirty="0">
              <a:solidFill>
                <a:srgbClr val="FF0000"/>
              </a:solidFill>
            </a:endParaRPr>
          </a:p>
        </p:txBody>
      </p:sp>
      <p:pic>
        <p:nvPicPr>
          <p:cNvPr id="10" name="Рисунок 9" descr="Разряд молнии со сплошной заливкой">
            <a:extLst>
              <a:ext uri="{FF2B5EF4-FFF2-40B4-BE49-F238E27FC236}">
                <a16:creationId xmlns:a16="http://schemas.microsoft.com/office/drawing/2014/main" xmlns="" id="{31A8D559-8633-D5E9-96E9-FBA683B723F2}"/>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0" y="4852728"/>
            <a:ext cx="914400" cy="914400"/>
          </a:xfrm>
          <a:prstGeom prst="rect">
            <a:avLst/>
          </a:prstGeom>
        </p:spPr>
      </p:pic>
    </p:spTree>
    <p:extLst>
      <p:ext uri="{BB962C8B-B14F-4D97-AF65-F5344CB8AC3E}">
        <p14:creationId xmlns:p14="http://schemas.microsoft.com/office/powerpoint/2010/main" xmlns="" val="421166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p:cNvGrpSpPr/>
        <p:nvPr/>
      </p:nvGrpSpPr>
      <p:grpSpPr>
        <a:xfrm>
          <a:off x="0" y="0"/>
          <a:ext cx="0" cy="0"/>
          <a:chOff x="0" y="0"/>
          <a:chExt cx="0" cy="0"/>
        </a:xfrm>
      </p:grpSpPr>
      <p:sp>
        <p:nvSpPr>
          <p:cNvPr id="25" name="Подзаголовок 5"/>
          <p:cNvSpPr>
            <a:spLocks noGrp="1"/>
          </p:cNvSpPr>
          <p:nvPr/>
        </p:nvSpPr>
        <p:spPr>
          <a:xfrm>
            <a:off x="0" y="1717675"/>
            <a:ext cx="12191365" cy="1966558"/>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a:solidFill>
                  <a:schemeClr val="tx1">
                    <a:lumMod val="75000"/>
                    <a:lumOff val="25000"/>
                  </a:schemeClr>
                </a:solidFill>
                <a:effectLst/>
                <a:latin typeface="Calibri Light" panose="020F0302020204030204" pitchFamily="34" charset="0"/>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Light" panose="020F03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effectLst/>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effectLst/>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endParaRPr lang="ru-RU" sz="3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Изображение 1" descr="минфин прозрачный"/>
          <p:cNvPicPr>
            <a:picLocks noChangeAspect="1"/>
          </p:cNvPicPr>
          <p:nvPr/>
        </p:nvPicPr>
        <p:blipFill>
          <a:blip r:embed="rId2" cstate="print"/>
          <a:stretch>
            <a:fillRect/>
          </a:stretch>
        </p:blipFill>
        <p:spPr>
          <a:xfrm>
            <a:off x="4282333" y="243275"/>
            <a:ext cx="582295" cy="1056005"/>
          </a:xfrm>
          <a:prstGeom prst="rect">
            <a:avLst/>
          </a:prstGeom>
        </p:spPr>
      </p:pic>
      <p:pic>
        <p:nvPicPr>
          <p:cNvPr id="7" name="Изображение 6" descr="Безымянный-4"/>
          <p:cNvPicPr>
            <a:picLocks noChangeAspect="1"/>
          </p:cNvPicPr>
          <p:nvPr/>
        </p:nvPicPr>
        <p:blipFill>
          <a:blip r:embed="rId3" cstate="print"/>
          <a:stretch>
            <a:fillRect/>
          </a:stretch>
        </p:blipFill>
        <p:spPr>
          <a:xfrm>
            <a:off x="1013460" y="288925"/>
            <a:ext cx="739775" cy="972185"/>
          </a:xfrm>
          <a:prstGeom prst="rect">
            <a:avLst/>
          </a:prstGeom>
        </p:spPr>
      </p:pic>
      <p:pic>
        <p:nvPicPr>
          <p:cNvPr id="17" name="Изображение 16" descr="рцфгк"/>
          <p:cNvPicPr>
            <a:picLocks noChangeAspect="1"/>
          </p:cNvPicPr>
          <p:nvPr/>
        </p:nvPicPr>
        <p:blipFill>
          <a:blip r:embed="rId4" cstate="print"/>
          <a:stretch>
            <a:fillRect/>
          </a:stretch>
        </p:blipFill>
        <p:spPr>
          <a:xfrm>
            <a:off x="7207626" y="307220"/>
            <a:ext cx="883285" cy="839470"/>
          </a:xfrm>
          <a:prstGeom prst="rect">
            <a:avLst/>
          </a:prstGeom>
        </p:spPr>
      </p:pic>
      <p:pic>
        <p:nvPicPr>
          <p:cNvPr id="26" name="Изображение 25" descr="Безымянный-1"/>
          <p:cNvPicPr>
            <a:picLocks noChangeAspect="1"/>
          </p:cNvPicPr>
          <p:nvPr/>
        </p:nvPicPr>
        <p:blipFill>
          <a:blip r:embed="rId5" cstate="print"/>
          <a:stretch>
            <a:fillRect/>
          </a:stretch>
        </p:blipFill>
        <p:spPr>
          <a:xfrm>
            <a:off x="10108146" y="410669"/>
            <a:ext cx="1137920" cy="815975"/>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0" y="1477645"/>
            <a:ext cx="2024380" cy="1994535"/>
          </a:xfrm>
          <a:prstGeom prst="rect">
            <a:avLst/>
          </a:prstGeom>
        </p:spPr>
      </p:pic>
      <p:sp>
        <p:nvSpPr>
          <p:cNvPr id="4" name="TextBox 3"/>
          <p:cNvSpPr txBox="1"/>
          <p:nvPr/>
        </p:nvSpPr>
        <p:spPr>
          <a:xfrm>
            <a:off x="854221" y="3481070"/>
            <a:ext cx="1802103" cy="316369"/>
          </a:xfrm>
          <a:prstGeom prst="rect">
            <a:avLst/>
          </a:prstGeom>
          <a:noFill/>
        </p:spPr>
        <p:txBody>
          <a:bodyPr wrap="square" rtlCol="0">
            <a:spAutoFit/>
          </a:bodyPr>
          <a:lstStyle/>
          <a:p>
            <a:pPr algn="ctr"/>
            <a:r>
              <a:rPr lang="ru-RU" sz="1455" b="1" dirty="0">
                <a:latin typeface="Verdana" panose="020B0604030504040204" pitchFamily="34" charset="0"/>
                <a:ea typeface="Verdana" panose="020B0604030504040204" pitchFamily="34" charset="0"/>
              </a:rPr>
              <a:t>Мы в </a:t>
            </a:r>
            <a:r>
              <a:rPr lang="en-US" sz="1455" b="1" dirty="0">
                <a:latin typeface="Verdana" panose="020B0604030504040204" pitchFamily="34" charset="0"/>
                <a:ea typeface="Verdana" panose="020B0604030504040204" pitchFamily="34" charset="0"/>
              </a:rPr>
              <a:t>Telegram</a:t>
            </a:r>
            <a:endParaRPr lang="ru-RU" sz="1455" b="1" dirty="0">
              <a:latin typeface="Verdana" panose="020B0604030504040204" pitchFamily="34" charset="0"/>
              <a:ea typeface="Verdana" panose="020B0604030504040204" pitchFamily="34" charset="0"/>
            </a:endParaRPr>
          </a:p>
        </p:txBody>
      </p:sp>
      <p:pic>
        <p:nvPicPr>
          <p:cNvPr id="6" name="Объект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872865" y="1447165"/>
            <a:ext cx="2064385" cy="2010410"/>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847205" y="1426845"/>
            <a:ext cx="2082800" cy="1970405"/>
          </a:xfrm>
          <a:prstGeom prst="rect">
            <a:avLst/>
          </a:prstGeom>
        </p:spPr>
      </p:pic>
      <p:sp>
        <p:nvSpPr>
          <p:cNvPr id="10" name="TextBox 9"/>
          <p:cNvSpPr txBox="1"/>
          <p:nvPr/>
        </p:nvSpPr>
        <p:spPr>
          <a:xfrm>
            <a:off x="4127739" y="3397303"/>
            <a:ext cx="1600089" cy="400110"/>
          </a:xfrm>
          <a:prstGeom prst="rect">
            <a:avLst/>
          </a:prstGeom>
          <a:noFill/>
        </p:spPr>
        <p:txBody>
          <a:bodyPr wrap="square" rtlCol="0">
            <a:spAutoFit/>
          </a:bodyPr>
          <a:lstStyle/>
          <a:p>
            <a:pPr algn="ctr"/>
            <a:r>
              <a:rPr lang="ru-RU" sz="2000" b="1" dirty="0"/>
              <a:t>Мы в </a:t>
            </a:r>
            <a:r>
              <a:rPr lang="en-US" sz="2000" b="1" dirty="0"/>
              <a:t>VK</a:t>
            </a:r>
            <a:endParaRPr lang="ru-RU" sz="2000" b="1" dirty="0"/>
          </a:p>
        </p:txBody>
      </p:sp>
      <p:sp>
        <p:nvSpPr>
          <p:cNvPr id="11" name="TextBox 10"/>
          <p:cNvSpPr txBox="1"/>
          <p:nvPr/>
        </p:nvSpPr>
        <p:spPr>
          <a:xfrm>
            <a:off x="7069703" y="3354405"/>
            <a:ext cx="1676280" cy="400110"/>
          </a:xfrm>
          <a:prstGeom prst="rect">
            <a:avLst/>
          </a:prstGeom>
          <a:noFill/>
        </p:spPr>
        <p:txBody>
          <a:bodyPr wrap="square" rtlCol="0">
            <a:spAutoFit/>
          </a:bodyPr>
          <a:lstStyle/>
          <a:p>
            <a:pPr algn="ctr"/>
            <a:r>
              <a:rPr lang="ru-RU" sz="2000" b="1" dirty="0"/>
              <a:t>Мы в </a:t>
            </a:r>
            <a:r>
              <a:rPr lang="en-US" sz="2000" b="1" dirty="0"/>
              <a:t>O</a:t>
            </a:r>
            <a:r>
              <a:rPr lang="en-US" b="1" dirty="0"/>
              <a:t>K</a:t>
            </a:r>
            <a:endParaRPr lang="ru-RU" b="1" dirty="0"/>
          </a:p>
        </p:txBody>
      </p:sp>
      <p:pic>
        <p:nvPicPr>
          <p:cNvPr id="12" name="Picture 2" descr="C:\Users\кс\Desktop\КОД РЦФГК.jpe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2000" y="4076065"/>
            <a:ext cx="2024380" cy="195008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938645" y="4057015"/>
            <a:ext cx="2019935" cy="1925955"/>
          </a:xfrm>
          <a:prstGeom prst="rect">
            <a:avLst/>
          </a:prstGeom>
        </p:spPr>
      </p:pic>
      <p:sp>
        <p:nvSpPr>
          <p:cNvPr id="14" name="TextBox 13"/>
          <p:cNvSpPr txBox="1"/>
          <p:nvPr/>
        </p:nvSpPr>
        <p:spPr>
          <a:xfrm>
            <a:off x="658301" y="5939066"/>
            <a:ext cx="2231575" cy="417935"/>
          </a:xfrm>
          <a:prstGeom prst="rect">
            <a:avLst/>
          </a:prstGeom>
          <a:noFill/>
        </p:spPr>
        <p:txBody>
          <a:bodyPr wrap="square" rtlCol="0">
            <a:spAutoFit/>
          </a:bodyPr>
          <a:lstStyle/>
          <a:p>
            <a:pPr marL="12700" marR="5080" algn="ctr">
              <a:lnSpc>
                <a:spcPts val="2850"/>
              </a:lnSpc>
              <a:spcBef>
                <a:spcPts val="220"/>
              </a:spcBef>
            </a:pPr>
            <a:r>
              <a:rPr lang="en-US" sz="1600" b="1" spc="-9" dirty="0">
                <a:uFill>
                  <a:solidFill>
                    <a:srgbClr val="6FA8DC"/>
                  </a:solidFill>
                </a:uFill>
                <a:latin typeface="Arial" panose="020B0604020202020204"/>
                <a:cs typeface="Arial" panose="020B0604020202020204"/>
              </a:rPr>
              <a:t>https://</a:t>
            </a:r>
            <a:r>
              <a:rPr lang="ru-RU" sz="1600" b="1" spc="-9" dirty="0">
                <a:uFill>
                  <a:solidFill>
                    <a:srgbClr val="6FA8DC"/>
                  </a:solidFill>
                </a:uFill>
                <a:latin typeface="Arial" panose="020B0604020202020204"/>
                <a:cs typeface="Arial" panose="020B0604020202020204"/>
              </a:rPr>
              <a:t>рцфгк42.рф</a:t>
            </a:r>
            <a:r>
              <a:rPr lang="ru-RU" sz="1600" b="1" u="sng" spc="-9" dirty="0">
                <a:uFill>
                  <a:solidFill>
                    <a:srgbClr val="6FA8DC"/>
                  </a:solidFill>
                </a:uFill>
                <a:latin typeface="Arial" panose="020B0604020202020204"/>
                <a:cs typeface="Arial" panose="020B0604020202020204"/>
              </a:rPr>
              <a:t>  </a:t>
            </a:r>
            <a:endParaRPr lang="ru-RU" sz="1600" b="1" u="sng" dirty="0">
              <a:latin typeface="Arial" panose="020B0604020202020204"/>
              <a:cs typeface="Arial" panose="020B0604020202020204"/>
            </a:endParaRPr>
          </a:p>
        </p:txBody>
      </p:sp>
      <p:sp>
        <p:nvSpPr>
          <p:cNvPr id="15" name="TextBox 14"/>
          <p:cNvSpPr txBox="1"/>
          <p:nvPr/>
        </p:nvSpPr>
        <p:spPr>
          <a:xfrm>
            <a:off x="7062092" y="6055026"/>
            <a:ext cx="1833027" cy="369332"/>
          </a:xfrm>
          <a:prstGeom prst="rect">
            <a:avLst/>
          </a:prstGeom>
          <a:noFill/>
        </p:spPr>
        <p:txBody>
          <a:bodyPr wrap="square" rtlCol="0">
            <a:spAutoFit/>
          </a:bodyPr>
          <a:lstStyle/>
          <a:p>
            <a:pPr algn="ctr"/>
            <a:r>
              <a:rPr lang="ru-RU" b="1" dirty="0"/>
              <a:t>Мы в </a:t>
            </a:r>
            <a:r>
              <a:rPr lang="en-US" b="1" dirty="0" err="1"/>
              <a:t>RuTube</a:t>
            </a:r>
            <a:endParaRPr lang="ru-RU" b="1" dirty="0"/>
          </a:p>
        </p:txBody>
      </p:sp>
      <p:pic>
        <p:nvPicPr>
          <p:cNvPr id="16" name="Замещающее содержимое 10" descr="ЯДзен"/>
          <p:cNvPicPr>
            <a:picLocks noChangeAspect="1"/>
          </p:cNvPicPr>
          <p:nvPr/>
        </p:nvPicPr>
        <p:blipFill>
          <a:blip r:embed="rId11" cstate="print"/>
          <a:stretch>
            <a:fillRect/>
          </a:stretch>
        </p:blipFill>
        <p:spPr bwMode="auto">
          <a:xfrm>
            <a:off x="3873180" y="4075909"/>
            <a:ext cx="1974072" cy="1927743"/>
          </a:xfrm>
          <a:prstGeom prst="rect">
            <a:avLst/>
          </a:prstGeom>
        </p:spPr>
      </p:pic>
      <p:sp>
        <p:nvSpPr>
          <p:cNvPr id="19" name="TextBox 26"/>
          <p:cNvSpPr txBox="1"/>
          <p:nvPr/>
        </p:nvSpPr>
        <p:spPr bwMode="auto">
          <a:xfrm>
            <a:off x="4282333" y="5950965"/>
            <a:ext cx="1154497" cy="400238"/>
          </a:xfrm>
          <a:prstGeom prst="rect">
            <a:avLst/>
          </a:prstGeom>
          <a:noFill/>
        </p:spPr>
        <p:txBody>
          <a:bodyPr wrap="square" rtlCol="0">
            <a:spAutoFit/>
          </a:bodyPr>
          <a:lstStyle/>
          <a:p>
            <a:pPr algn="ctr"/>
            <a:r>
              <a:rPr lang="ru-RU" sz="2000" b="1" dirty="0">
                <a:cs typeface="Arial" panose="020B0604020202020204" pitchFamily="34" charset="0"/>
              </a:rPr>
              <a:t>ЯДзен</a:t>
            </a:r>
          </a:p>
        </p:txBody>
      </p:sp>
      <p:pic>
        <p:nvPicPr>
          <p:cNvPr id="20" name="Picture 4" descr="C:\Users\кс\Desktop\РЦФГК\РЦФГК ЛОГО ВИДЕО\ФИНГРАМ.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9398025" y="1598013"/>
            <a:ext cx="2558161" cy="15850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0E1E7647-2C1B-698D-FC66-5F58D94C625C}"/>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09D3465E-F931-0936-C0B2-430A831BDC28}"/>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542EF8EA-EA3D-EED0-3660-48B4A3A2EEEB}"/>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E15F2B24-5E71-0C21-0ADA-DF55F1A9BFE4}"/>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92267E06-6FD5-D8EA-2AD9-B73D14AAA41A}"/>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21C668C4-AD09-EAE4-74FE-999149393B09}"/>
              </a:ext>
            </a:extLst>
          </p:cNvPr>
          <p:cNvSpPr txBox="1"/>
          <p:nvPr/>
        </p:nvSpPr>
        <p:spPr>
          <a:xfrm>
            <a:off x="4793941" y="2166586"/>
            <a:ext cx="6968972" cy="2677656"/>
          </a:xfrm>
          <a:prstGeom prst="rect">
            <a:avLst/>
          </a:prstGeom>
          <a:noFill/>
        </p:spPr>
        <p:txBody>
          <a:bodyPr wrap="square">
            <a:spAutoFit/>
          </a:bodyPr>
          <a:lstStyle/>
          <a:p>
            <a:pPr algn="l">
              <a:buNone/>
            </a:pPr>
            <a:r>
              <a:rPr lang="ru-RU" sz="2400" b="0" i="0" dirty="0">
                <a:effectLst/>
              </a:rPr>
              <a:t>О туре вы узнали через социальную сеть. Ознакомились с предложением: стоимость соответствует рыночной, условия подходящие. Группа сомнений не вызвала: подписчиков много, значит, люди им верят. Все вроде хорошо. Дело за малым – оплатить тур. И тут вам присылают номер карты для перечисления денег.</a:t>
            </a:r>
          </a:p>
        </p:txBody>
      </p:sp>
      <p:sp>
        <p:nvSpPr>
          <p:cNvPr id="9" name="TextBox 8">
            <a:extLst>
              <a:ext uri="{FF2B5EF4-FFF2-40B4-BE49-F238E27FC236}">
                <a16:creationId xmlns:a16="http://schemas.microsoft.com/office/drawing/2014/main" xmlns="" id="{E589C509-371B-7C1A-1E77-46715909B95B}"/>
              </a:ext>
            </a:extLst>
          </p:cNvPr>
          <p:cNvSpPr txBox="1"/>
          <p:nvPr/>
        </p:nvSpPr>
        <p:spPr>
          <a:xfrm>
            <a:off x="4372923" y="23332"/>
            <a:ext cx="7466878" cy="1938992"/>
          </a:xfrm>
          <a:prstGeom prst="rect">
            <a:avLst/>
          </a:prstGeom>
          <a:noFill/>
        </p:spPr>
        <p:txBody>
          <a:bodyPr wrap="square" rtlCol="0">
            <a:spAutoFit/>
          </a:bodyPr>
          <a:lstStyle/>
          <a:p>
            <a:pPr algn="ctr"/>
            <a:r>
              <a:rPr lang="ru-RU" sz="4000" b="1" dirty="0">
                <a:solidFill>
                  <a:srgbClr val="FF0000"/>
                </a:solidFill>
                <a:effectLst/>
              </a:rPr>
              <a:t>Группы в соцсетях, которые накрутили подписчиков ради получения наживы</a:t>
            </a:r>
            <a:endParaRPr lang="ru-RU" sz="4000" b="1" dirty="0">
              <a:solidFill>
                <a:srgbClr val="FF0000"/>
              </a:solidFill>
            </a:endParaRPr>
          </a:p>
        </p:txBody>
      </p:sp>
      <p:sp>
        <p:nvSpPr>
          <p:cNvPr id="4" name="TextBox 3">
            <a:extLst>
              <a:ext uri="{FF2B5EF4-FFF2-40B4-BE49-F238E27FC236}">
                <a16:creationId xmlns:a16="http://schemas.microsoft.com/office/drawing/2014/main" xmlns="" id="{EF7AD5BA-0B14-B9C6-0380-1FD7889EB0F2}"/>
              </a:ext>
            </a:extLst>
          </p:cNvPr>
          <p:cNvSpPr txBox="1"/>
          <p:nvPr/>
        </p:nvSpPr>
        <p:spPr>
          <a:xfrm>
            <a:off x="579269" y="5048505"/>
            <a:ext cx="11183644" cy="1200329"/>
          </a:xfrm>
          <a:prstGeom prst="rect">
            <a:avLst/>
          </a:prstGeom>
          <a:noFill/>
        </p:spPr>
        <p:txBody>
          <a:bodyPr wrap="square">
            <a:spAutoFit/>
          </a:bodyPr>
          <a:lstStyle/>
          <a:p>
            <a:pPr algn="l"/>
            <a:r>
              <a:rPr lang="ru-RU" sz="2400" b="1" i="0" dirty="0">
                <a:solidFill>
                  <a:srgbClr val="FF0000"/>
                </a:solidFill>
                <a:effectLst/>
              </a:rPr>
              <a:t>Внимание! В этот момент берем паузу. Велика вероятность, что вы останетесь без отпуска и денег. В такой ситуации доверять стоит лишь тому турагенту, которого вы знаете лично и услугами которого пользовались не раз.</a:t>
            </a:r>
          </a:p>
        </p:txBody>
      </p:sp>
      <p:pic>
        <p:nvPicPr>
          <p:cNvPr id="3074" name="Picture 2" descr="Picture background">
            <a:extLst>
              <a:ext uri="{FF2B5EF4-FFF2-40B4-BE49-F238E27FC236}">
                <a16:creationId xmlns:a16="http://schemas.microsoft.com/office/drawing/2014/main" xmlns="" id="{F19A3E22-293B-B727-95DE-C25C72F9870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1127" y="1683830"/>
            <a:ext cx="4432300" cy="3262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280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7C8F3649-723C-8CD6-D39D-AA97D3C8A594}"/>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8FA2C3BA-6823-DC40-D9AC-2FF24E73CF16}"/>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0A5F3623-7A24-5FB1-FDC5-51B0C35713F5}"/>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68C2CB12-7366-13F9-4226-A7A39E426F2F}"/>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66880761-C622-62CF-E4A4-7E34C2043167}"/>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6AB80FF6-7560-0AEE-CF75-27C295CD1D20}"/>
              </a:ext>
            </a:extLst>
          </p:cNvPr>
          <p:cNvSpPr txBox="1"/>
          <p:nvPr/>
        </p:nvSpPr>
        <p:spPr>
          <a:xfrm>
            <a:off x="4651899" y="1459230"/>
            <a:ext cx="7439487" cy="3477875"/>
          </a:xfrm>
          <a:prstGeom prst="rect">
            <a:avLst/>
          </a:prstGeom>
          <a:noFill/>
        </p:spPr>
        <p:txBody>
          <a:bodyPr wrap="square">
            <a:spAutoFit/>
          </a:bodyPr>
          <a:lstStyle/>
          <a:p>
            <a:pPr algn="l">
              <a:buNone/>
            </a:pPr>
            <a:r>
              <a:rPr lang="ru-RU" sz="2200" b="0" i="0" dirty="0">
                <a:effectLst/>
              </a:rPr>
              <a:t>Например, существует крупная компания «Х Отдых», хорошо зарекомендовавшая себя на туристическом рынке. И всегда находятся «грамотные» – создают в социальной сети группу или страницу с названием как у известной турфирмы и предлагают доверчивым путешественникам «липовые» туры.</a:t>
            </a:r>
          </a:p>
          <a:p>
            <a:pPr algn="l">
              <a:buNone/>
            </a:pPr>
            <a:r>
              <a:rPr lang="ru-RU" sz="2200" b="0" i="0" dirty="0">
                <a:effectLst/>
              </a:rPr>
              <a:t>Если решите провести проверку на добросовестность, вам предоставят и документы с логотипом компании и листы бронирования – все, что только пожелаете, лишь бы получить ваши деньги.</a:t>
            </a:r>
          </a:p>
        </p:txBody>
      </p:sp>
      <p:sp>
        <p:nvSpPr>
          <p:cNvPr id="9" name="TextBox 8">
            <a:extLst>
              <a:ext uri="{FF2B5EF4-FFF2-40B4-BE49-F238E27FC236}">
                <a16:creationId xmlns:a16="http://schemas.microsoft.com/office/drawing/2014/main" xmlns="" id="{AE166AF6-D556-1390-28FB-5D3E73BC39A4}"/>
              </a:ext>
            </a:extLst>
          </p:cNvPr>
          <p:cNvSpPr txBox="1"/>
          <p:nvPr/>
        </p:nvSpPr>
        <p:spPr>
          <a:xfrm>
            <a:off x="4847207" y="189561"/>
            <a:ext cx="6286061" cy="1323439"/>
          </a:xfrm>
          <a:prstGeom prst="rect">
            <a:avLst/>
          </a:prstGeom>
          <a:noFill/>
        </p:spPr>
        <p:txBody>
          <a:bodyPr wrap="square" rtlCol="0">
            <a:spAutoFit/>
          </a:bodyPr>
          <a:lstStyle/>
          <a:p>
            <a:pPr algn="ctr"/>
            <a:r>
              <a:rPr lang="ru-RU" sz="4000" b="1" dirty="0">
                <a:solidFill>
                  <a:srgbClr val="FF0000"/>
                </a:solidFill>
                <a:effectLst/>
              </a:rPr>
              <a:t>Копии известных туристических компаний</a:t>
            </a:r>
            <a:endParaRPr lang="ru-RU" sz="4000" b="1" dirty="0">
              <a:solidFill>
                <a:srgbClr val="FF0000"/>
              </a:solidFill>
            </a:endParaRPr>
          </a:p>
        </p:txBody>
      </p:sp>
      <p:sp>
        <p:nvSpPr>
          <p:cNvPr id="4" name="TextBox 3">
            <a:extLst>
              <a:ext uri="{FF2B5EF4-FFF2-40B4-BE49-F238E27FC236}">
                <a16:creationId xmlns:a16="http://schemas.microsoft.com/office/drawing/2014/main" xmlns="" id="{FF0CDCFB-020B-D361-6E1C-9AC942D9DAAD}"/>
              </a:ext>
            </a:extLst>
          </p:cNvPr>
          <p:cNvSpPr txBox="1"/>
          <p:nvPr/>
        </p:nvSpPr>
        <p:spPr>
          <a:xfrm>
            <a:off x="310744" y="4883335"/>
            <a:ext cx="11570512" cy="1785104"/>
          </a:xfrm>
          <a:prstGeom prst="rect">
            <a:avLst/>
          </a:prstGeom>
          <a:noFill/>
        </p:spPr>
        <p:txBody>
          <a:bodyPr wrap="square">
            <a:spAutoFit/>
          </a:bodyPr>
          <a:lstStyle/>
          <a:p>
            <a:pPr algn="l"/>
            <a:r>
              <a:rPr lang="ru-RU" sz="2200" b="1" i="0" dirty="0">
                <a:solidFill>
                  <a:srgbClr val="FF0000"/>
                </a:solidFill>
                <a:effectLst/>
              </a:rPr>
              <a:t>Внимание! Как отличить настоящее от подделки? Можно провести исследование или попытаться подловить мошенников на мелочах, но это бесполезно. Если люди сумели подделать компанию, работают они профессионально, и докопаться до истины вам будет непросто. Самый действенный способ – по телефону, указанному на официальном сайте туристической компании, узнать, имеют ли они отношение к конкретной группе в соцсети.</a:t>
            </a:r>
          </a:p>
        </p:txBody>
      </p:sp>
      <p:pic>
        <p:nvPicPr>
          <p:cNvPr id="4100" name="Picture 4" descr="Picture background">
            <a:extLst>
              <a:ext uri="{FF2B5EF4-FFF2-40B4-BE49-F238E27FC236}">
                <a16:creationId xmlns:a16="http://schemas.microsoft.com/office/drawing/2014/main" xmlns="" id="{6687F5FD-BA8F-F401-A81E-A5699B64045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269289" y="1828032"/>
            <a:ext cx="4213933" cy="2765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298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449D821C-B88F-B9BF-5B55-A41A479AD55D}"/>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E52ED701-D691-04B1-B930-865B493AA9A1}"/>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FCAB6FAD-BBD8-C0AB-2C5B-2C23A85BB33E}"/>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CDA896AB-7943-5526-83DB-E24E59E40D6E}"/>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CEE645BD-33C1-1B77-5A93-A4AC20FEB2C6}"/>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16C8999D-080F-EA03-C741-FF8A502B6EA4}"/>
              </a:ext>
            </a:extLst>
          </p:cNvPr>
          <p:cNvSpPr txBox="1"/>
          <p:nvPr/>
        </p:nvSpPr>
        <p:spPr>
          <a:xfrm>
            <a:off x="4821684" y="2111093"/>
            <a:ext cx="7062532" cy="3139321"/>
          </a:xfrm>
          <a:prstGeom prst="rect">
            <a:avLst/>
          </a:prstGeom>
          <a:noFill/>
        </p:spPr>
        <p:txBody>
          <a:bodyPr wrap="square">
            <a:spAutoFit/>
          </a:bodyPr>
          <a:lstStyle/>
          <a:p>
            <a:pPr algn="l">
              <a:buNone/>
            </a:pPr>
            <a:r>
              <a:rPr lang="ru-RU" sz="2200" b="0" i="0" dirty="0">
                <a:effectLst/>
              </a:rPr>
              <a:t>Один из распространенных способов обмана – это подписание договора с турфирмой во время встречи с менеджером в кафе. После передачи денег он исчезнет. И вы не сможете дозвониться до него, поскольку такие менеджеры используют разовые телефоны.</a:t>
            </a:r>
          </a:p>
          <a:p>
            <a:pPr>
              <a:buNone/>
            </a:pPr>
            <a:r>
              <a:rPr lang="ru-RU" sz="2200" b="0" i="0" dirty="0">
                <a:effectLst/>
              </a:rPr>
              <a:t>Мошенник втирается в доверие к потенциальной жертве и рассказывает, что может продать тур по очень выгодной цене. Низкую стоимость объясняет «связями», и турист попадается на эту удочку. </a:t>
            </a:r>
            <a:endParaRPr lang="ru-RU" sz="2200" b="1" dirty="0"/>
          </a:p>
        </p:txBody>
      </p:sp>
      <p:sp>
        <p:nvSpPr>
          <p:cNvPr id="9" name="TextBox 8">
            <a:extLst>
              <a:ext uri="{FF2B5EF4-FFF2-40B4-BE49-F238E27FC236}">
                <a16:creationId xmlns:a16="http://schemas.microsoft.com/office/drawing/2014/main" xmlns="" id="{8E082EC3-B0FE-6147-F3BF-45659C7DCE1D}"/>
              </a:ext>
            </a:extLst>
          </p:cNvPr>
          <p:cNvSpPr txBox="1"/>
          <p:nvPr/>
        </p:nvSpPr>
        <p:spPr>
          <a:xfrm>
            <a:off x="4417338" y="152126"/>
            <a:ext cx="7466878" cy="1938992"/>
          </a:xfrm>
          <a:prstGeom prst="rect">
            <a:avLst/>
          </a:prstGeom>
          <a:noFill/>
        </p:spPr>
        <p:txBody>
          <a:bodyPr wrap="square" rtlCol="0">
            <a:spAutoFit/>
          </a:bodyPr>
          <a:lstStyle/>
          <a:p>
            <a:pPr algn="ctr"/>
            <a:r>
              <a:rPr lang="ru-RU" sz="4000" b="1" dirty="0">
                <a:solidFill>
                  <a:srgbClr val="FF0000"/>
                </a:solidFill>
                <a:effectLst/>
              </a:rPr>
              <a:t>Деньги за несколько листов бумаги при личной встрече с менеджером</a:t>
            </a:r>
            <a:endParaRPr lang="ru-RU" sz="4000" b="1" dirty="0">
              <a:solidFill>
                <a:srgbClr val="FF0000"/>
              </a:solidFill>
            </a:endParaRPr>
          </a:p>
        </p:txBody>
      </p:sp>
      <p:pic>
        <p:nvPicPr>
          <p:cNvPr id="5124" name="Picture 4" descr="Picture background">
            <a:extLst>
              <a:ext uri="{FF2B5EF4-FFF2-40B4-BE49-F238E27FC236}">
                <a16:creationId xmlns:a16="http://schemas.microsoft.com/office/drawing/2014/main" xmlns="" id="{1A76CE92-001F-BC0E-D209-D1A30028405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7098" y="2091119"/>
            <a:ext cx="4518054" cy="301354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4CFA4F1E-0629-E74C-ED2C-5411FB83D81D}"/>
              </a:ext>
            </a:extLst>
          </p:cNvPr>
          <p:cNvSpPr txBox="1"/>
          <p:nvPr/>
        </p:nvSpPr>
        <p:spPr>
          <a:xfrm>
            <a:off x="259672" y="5418000"/>
            <a:ext cx="11624544" cy="1200329"/>
          </a:xfrm>
          <a:prstGeom prst="rect">
            <a:avLst/>
          </a:prstGeom>
          <a:noFill/>
        </p:spPr>
        <p:txBody>
          <a:bodyPr wrap="square">
            <a:spAutoFit/>
          </a:bodyPr>
          <a:lstStyle/>
          <a:p>
            <a:r>
              <a:rPr lang="ru-RU" sz="2400" b="1" i="0" dirty="0">
                <a:solidFill>
                  <a:srgbClr val="FF0000"/>
                </a:solidFill>
                <a:effectLst/>
              </a:rPr>
              <a:t>Внимание! Человека уверяют, что нужно оплатить тур наличными, чтобы цена была ниже, так как деньги передаются напрямую поставщику услуг. Ни тура, ни денег вы не увидите. </a:t>
            </a:r>
            <a:endParaRPr lang="ru-RU" sz="2400" b="1" dirty="0">
              <a:solidFill>
                <a:srgbClr val="FF0000"/>
              </a:solidFill>
            </a:endParaRPr>
          </a:p>
        </p:txBody>
      </p:sp>
    </p:spTree>
    <p:extLst>
      <p:ext uri="{BB962C8B-B14F-4D97-AF65-F5344CB8AC3E}">
        <p14:creationId xmlns:p14="http://schemas.microsoft.com/office/powerpoint/2010/main" xmlns="" val="260653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3517215A-73A5-3C4D-BC23-158E55B25137}"/>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CEC299CD-9890-49D9-E199-8D3A6C998665}"/>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FEB3F508-4DAC-0801-B1E8-88784FE9A514}"/>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9F918D1D-5242-864F-F53D-7E770742289C}"/>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81287342-9715-97EA-682D-8EA732CC27C6}"/>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9FEC26C9-5F48-453E-F28F-A88238EF9836}"/>
              </a:ext>
            </a:extLst>
          </p:cNvPr>
          <p:cNvSpPr txBox="1"/>
          <p:nvPr/>
        </p:nvSpPr>
        <p:spPr>
          <a:xfrm>
            <a:off x="5433134" y="1612583"/>
            <a:ext cx="6516210" cy="5016758"/>
          </a:xfrm>
          <a:prstGeom prst="rect">
            <a:avLst/>
          </a:prstGeom>
          <a:noFill/>
        </p:spPr>
        <p:txBody>
          <a:bodyPr wrap="square">
            <a:spAutoFit/>
          </a:bodyPr>
          <a:lstStyle/>
          <a:p>
            <a:pPr algn="l">
              <a:buNone/>
            </a:pPr>
            <a:r>
              <a:rPr lang="ru-RU" sz="2000" b="0" i="0" dirty="0">
                <a:effectLst/>
              </a:rPr>
              <a:t>Через посреднические сайты мошенники предлагают туристам купить билеты в страны, авиасообщение с которыми сейчас недоступно, или забронировать в них жилье. Или продают прямые перелеты в города, куда можно добраться только с пересадками. </a:t>
            </a:r>
          </a:p>
          <a:p>
            <a:pPr algn="l">
              <a:buNone/>
            </a:pPr>
            <a:r>
              <a:rPr lang="ru-RU" sz="2000" b="1" dirty="0">
                <a:solidFill>
                  <a:srgbClr val="FF0000"/>
                </a:solidFill>
              </a:rPr>
              <a:t>Внимание! П</a:t>
            </a:r>
            <a:r>
              <a:rPr lang="ru-RU" sz="2000" b="1" i="0" dirty="0">
                <a:solidFill>
                  <a:srgbClr val="FF0000"/>
                </a:solidFill>
                <a:effectLst/>
              </a:rPr>
              <a:t>одобные сайты — копии сайтов известных агрегаторов или туроператоров. Они созданы, чтобы украсть данные банковских карт, которые покупатели вводят во время оплаты.</a:t>
            </a:r>
          </a:p>
          <a:p>
            <a:pPr algn="l"/>
            <a:endParaRPr lang="ru-RU" sz="2000" b="0" i="0" dirty="0">
              <a:effectLst/>
            </a:endParaRPr>
          </a:p>
          <a:p>
            <a:pPr algn="l"/>
            <a:r>
              <a:rPr lang="ru-RU" sz="2000" b="0" i="0" dirty="0">
                <a:effectLst/>
              </a:rPr>
              <a:t>Мошенники рассылают предложения с несуществующими турами на электронную почту или в мессенджеры. Они представляются сотрудниками туристических компаний и авиакомпаний и убеждают, что у них есть доступ к секретным распродажам туров, билетов и услуг. </a:t>
            </a:r>
          </a:p>
        </p:txBody>
      </p:sp>
      <p:sp>
        <p:nvSpPr>
          <p:cNvPr id="9" name="TextBox 8">
            <a:extLst>
              <a:ext uri="{FF2B5EF4-FFF2-40B4-BE49-F238E27FC236}">
                <a16:creationId xmlns:a16="http://schemas.microsoft.com/office/drawing/2014/main" xmlns="" id="{B9DA73CA-E855-318D-2F23-B8479DF99C3E}"/>
              </a:ext>
            </a:extLst>
          </p:cNvPr>
          <p:cNvSpPr txBox="1"/>
          <p:nvPr/>
        </p:nvSpPr>
        <p:spPr>
          <a:xfrm>
            <a:off x="4372923" y="189561"/>
            <a:ext cx="7576421" cy="1323439"/>
          </a:xfrm>
          <a:prstGeom prst="rect">
            <a:avLst/>
          </a:prstGeom>
          <a:noFill/>
        </p:spPr>
        <p:txBody>
          <a:bodyPr wrap="square" rtlCol="0">
            <a:spAutoFit/>
          </a:bodyPr>
          <a:lstStyle/>
          <a:p>
            <a:pPr algn="ctr"/>
            <a:r>
              <a:rPr lang="ru-RU" sz="4000" b="1" i="0" dirty="0">
                <a:solidFill>
                  <a:srgbClr val="FF0000"/>
                </a:solidFill>
                <a:effectLst/>
              </a:rPr>
              <a:t>«Продажа» туров в закрытые страны</a:t>
            </a:r>
            <a:endParaRPr lang="ru-RU" sz="4000" b="1" dirty="0">
              <a:solidFill>
                <a:srgbClr val="FF0000"/>
              </a:solidFill>
            </a:endParaRPr>
          </a:p>
        </p:txBody>
      </p:sp>
      <p:pic>
        <p:nvPicPr>
          <p:cNvPr id="7170" name="Picture 2" descr="Picture background">
            <a:extLst>
              <a:ext uri="{FF2B5EF4-FFF2-40B4-BE49-F238E27FC236}">
                <a16:creationId xmlns:a16="http://schemas.microsoft.com/office/drawing/2014/main" xmlns="" id="{6C45A57B-00E0-70BB-EA05-9C1017B85F7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3904" y="1732690"/>
            <a:ext cx="5070081" cy="33926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57F6DA28-442C-0A3C-8391-BB944953FA21}"/>
              </a:ext>
            </a:extLst>
          </p:cNvPr>
          <p:cNvSpPr txBox="1"/>
          <p:nvPr/>
        </p:nvSpPr>
        <p:spPr>
          <a:xfrm>
            <a:off x="213904" y="5344999"/>
            <a:ext cx="5196345" cy="1200329"/>
          </a:xfrm>
          <a:prstGeom prst="rect">
            <a:avLst/>
          </a:prstGeom>
          <a:noFill/>
        </p:spPr>
        <p:txBody>
          <a:bodyPr wrap="square" rtlCol="0">
            <a:spAutoFit/>
          </a:bodyPr>
          <a:lstStyle/>
          <a:p>
            <a:r>
              <a:rPr lang="ru-RU" sz="2400" b="1" dirty="0">
                <a:solidFill>
                  <a:srgbClr val="FF0000"/>
                </a:solidFill>
              </a:rPr>
              <a:t>Будьте бдительны! Никаких СЕКРЕТНЫХ распродаж туров, билетов и услуг не существует.</a:t>
            </a:r>
          </a:p>
        </p:txBody>
      </p:sp>
    </p:spTree>
    <p:extLst>
      <p:ext uri="{BB962C8B-B14F-4D97-AF65-F5344CB8AC3E}">
        <p14:creationId xmlns:p14="http://schemas.microsoft.com/office/powerpoint/2010/main" xmlns="" val="400007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FB410824-8C31-0F4A-F3C8-63D86F595001}"/>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54F01EF0-3256-5C9F-EE2A-186F537E6FD0}"/>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0A4834C7-3A90-9980-5158-7476613597D8}"/>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69B324F7-F36F-8085-DB04-BBADCEE95302}"/>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5505F589-DA3E-13F2-9B4A-85793D316DAC}"/>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9795417E-2BA6-AAF9-572F-7BE9CD336353}"/>
              </a:ext>
            </a:extLst>
          </p:cNvPr>
          <p:cNvSpPr txBox="1"/>
          <p:nvPr/>
        </p:nvSpPr>
        <p:spPr>
          <a:xfrm>
            <a:off x="4417337" y="1217245"/>
            <a:ext cx="7318967" cy="3785652"/>
          </a:xfrm>
          <a:prstGeom prst="rect">
            <a:avLst/>
          </a:prstGeom>
          <a:noFill/>
        </p:spPr>
        <p:txBody>
          <a:bodyPr wrap="square">
            <a:spAutoFit/>
          </a:bodyPr>
          <a:lstStyle/>
          <a:p>
            <a:pPr algn="l">
              <a:buNone/>
            </a:pPr>
            <a:r>
              <a:rPr lang="ru-RU" sz="2000" b="0" i="0" dirty="0">
                <a:solidFill>
                  <a:srgbClr val="000000"/>
                </a:solidFill>
                <a:effectLst/>
              </a:rPr>
              <a:t>Турист выбрал отель и даты отпуска, оплатил путевку и подписал договор с агентством. Чем ближе отпуск, тем реже и неохотнее менеджеры отвечают на звонки. Передавать клиенту документы они тоже не спешат.</a:t>
            </a:r>
          </a:p>
          <a:p>
            <a:pPr algn="l">
              <a:buNone/>
            </a:pPr>
            <a:r>
              <a:rPr lang="ru-RU" sz="2000" b="0" i="0" dirty="0">
                <a:solidFill>
                  <a:srgbClr val="000000"/>
                </a:solidFill>
                <a:effectLst/>
              </a:rPr>
              <a:t>Когда все сроки прошли и поездка сорвалась, оказывается, что по договору турист заплатил только за консультационные услуги. В общем-то, их ему и предоставили, а ответственности за покупку билетов и бронирование отеля компания на себя не брала.</a:t>
            </a:r>
          </a:p>
          <a:p>
            <a:pPr algn="l">
              <a:buNone/>
            </a:pPr>
            <a:r>
              <a:rPr lang="ru-RU" sz="2000" b="1" i="0" dirty="0">
                <a:solidFill>
                  <a:srgbClr val="000000"/>
                </a:solidFill>
                <a:effectLst/>
              </a:rPr>
              <a:t>В чем подвох.</a:t>
            </a:r>
            <a:r>
              <a:rPr lang="ru-RU" sz="2000" b="0" i="0" dirty="0">
                <a:solidFill>
                  <a:srgbClr val="000000"/>
                </a:solidFill>
                <a:effectLst/>
              </a:rPr>
              <a:t> Некоторые агенты вместе с договором дают подписать акт выполненных работ: так турист подтверждает, что компания выполнила перед ним свои обязательства.</a:t>
            </a:r>
          </a:p>
        </p:txBody>
      </p:sp>
      <p:sp>
        <p:nvSpPr>
          <p:cNvPr id="9" name="TextBox 8">
            <a:extLst>
              <a:ext uri="{FF2B5EF4-FFF2-40B4-BE49-F238E27FC236}">
                <a16:creationId xmlns:a16="http://schemas.microsoft.com/office/drawing/2014/main" xmlns="" id="{811D183B-5DEE-514C-D8A9-497A82DD3A38}"/>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Договор с агентством</a:t>
            </a:r>
          </a:p>
        </p:txBody>
      </p:sp>
      <p:sp>
        <p:nvSpPr>
          <p:cNvPr id="4" name="TextBox 3">
            <a:extLst>
              <a:ext uri="{FF2B5EF4-FFF2-40B4-BE49-F238E27FC236}">
                <a16:creationId xmlns:a16="http://schemas.microsoft.com/office/drawing/2014/main" xmlns="" id="{213FE235-07BA-E5F7-69F1-A788AC6813E5}"/>
              </a:ext>
            </a:extLst>
          </p:cNvPr>
          <p:cNvSpPr txBox="1"/>
          <p:nvPr/>
        </p:nvSpPr>
        <p:spPr>
          <a:xfrm>
            <a:off x="408400" y="5089691"/>
            <a:ext cx="11263543" cy="1569660"/>
          </a:xfrm>
          <a:prstGeom prst="rect">
            <a:avLst/>
          </a:prstGeom>
          <a:noFill/>
        </p:spPr>
        <p:txBody>
          <a:bodyPr wrap="square">
            <a:spAutoFit/>
          </a:bodyPr>
          <a:lstStyle/>
          <a:p>
            <a:pPr algn="l"/>
            <a:r>
              <a:rPr lang="ru-RU" sz="2400" b="1" i="0" dirty="0">
                <a:solidFill>
                  <a:srgbClr val="FF0000"/>
                </a:solidFill>
                <a:effectLst/>
              </a:rPr>
              <a:t>Внимание! Внимательно читайте договор. Не отдавайте деньги агентству, которое прописывает в бумагах только консультационные услуги, даже если менеджер уверяет, что в услугу входит весь объем работ. Если дойдет до суда, суд в первую очередь будет смотреть на документы.</a:t>
            </a:r>
          </a:p>
        </p:txBody>
      </p:sp>
      <p:pic>
        <p:nvPicPr>
          <p:cNvPr id="11266" name="Picture 2" descr="Picture background">
            <a:extLst>
              <a:ext uri="{FF2B5EF4-FFF2-40B4-BE49-F238E27FC236}">
                <a16:creationId xmlns:a16="http://schemas.microsoft.com/office/drawing/2014/main" xmlns="" id="{C9F8E58E-A137-7895-B048-918F05C9F73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4675" y="1535837"/>
            <a:ext cx="3989033" cy="2991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714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BF0"/>
        </a:solidFill>
        <a:effectLst/>
      </p:bgPr>
    </p:bg>
    <p:spTree>
      <p:nvGrpSpPr>
        <p:cNvPr id="1" name="">
          <a:extLst>
            <a:ext uri="{FF2B5EF4-FFF2-40B4-BE49-F238E27FC236}">
              <a16:creationId xmlns:a16="http://schemas.microsoft.com/office/drawing/2014/main" xmlns="" id="{15012BB8-ECA1-7662-8530-8FA669F76A89}"/>
            </a:ext>
          </a:extLst>
        </p:cNvPr>
        <p:cNvGrpSpPr/>
        <p:nvPr/>
      </p:nvGrpSpPr>
      <p:grpSpPr>
        <a:xfrm>
          <a:off x="0" y="0"/>
          <a:ext cx="0" cy="0"/>
          <a:chOff x="0" y="0"/>
          <a:chExt cx="0" cy="0"/>
        </a:xfrm>
      </p:grpSpPr>
      <p:pic>
        <p:nvPicPr>
          <p:cNvPr id="2" name="Изображение 1" descr="минфин прозрачный">
            <a:extLst>
              <a:ext uri="{FF2B5EF4-FFF2-40B4-BE49-F238E27FC236}">
                <a16:creationId xmlns:a16="http://schemas.microsoft.com/office/drawing/2014/main" xmlns="" id="{C611184A-36D8-A682-053C-23D6ABF9D77C}"/>
              </a:ext>
            </a:extLst>
          </p:cNvPr>
          <p:cNvPicPr>
            <a:picLocks noChangeAspect="1"/>
          </p:cNvPicPr>
          <p:nvPr/>
        </p:nvPicPr>
        <p:blipFill>
          <a:blip r:embed="rId2" cstate="print"/>
          <a:stretch>
            <a:fillRect/>
          </a:stretch>
        </p:blipFill>
        <p:spPr>
          <a:xfrm>
            <a:off x="1340422" y="323279"/>
            <a:ext cx="582295" cy="1056005"/>
          </a:xfrm>
          <a:prstGeom prst="rect">
            <a:avLst/>
          </a:prstGeom>
        </p:spPr>
      </p:pic>
      <p:pic>
        <p:nvPicPr>
          <p:cNvPr id="7" name="Изображение 6" descr="Безымянный-4">
            <a:extLst>
              <a:ext uri="{FF2B5EF4-FFF2-40B4-BE49-F238E27FC236}">
                <a16:creationId xmlns:a16="http://schemas.microsoft.com/office/drawing/2014/main" xmlns="" id="{F60B149B-B3A1-A9A8-2958-FF366EF602FE}"/>
              </a:ext>
            </a:extLst>
          </p:cNvPr>
          <p:cNvPicPr>
            <a:picLocks noChangeAspect="1"/>
          </p:cNvPicPr>
          <p:nvPr/>
        </p:nvPicPr>
        <p:blipFill>
          <a:blip r:embed="rId3" cstate="print"/>
          <a:stretch>
            <a:fillRect/>
          </a:stretch>
        </p:blipFill>
        <p:spPr>
          <a:xfrm>
            <a:off x="352199" y="365190"/>
            <a:ext cx="739775" cy="972185"/>
          </a:xfrm>
          <a:prstGeom prst="rect">
            <a:avLst/>
          </a:prstGeom>
        </p:spPr>
      </p:pic>
      <p:pic>
        <p:nvPicPr>
          <p:cNvPr id="17" name="Изображение 16" descr="рцфгк">
            <a:extLst>
              <a:ext uri="{FF2B5EF4-FFF2-40B4-BE49-F238E27FC236}">
                <a16:creationId xmlns:a16="http://schemas.microsoft.com/office/drawing/2014/main" xmlns="" id="{FDB61975-3E86-7F7A-FFCC-8C43BE64876F}"/>
              </a:ext>
            </a:extLst>
          </p:cNvPr>
          <p:cNvPicPr>
            <a:picLocks noChangeAspect="1"/>
          </p:cNvPicPr>
          <p:nvPr/>
        </p:nvPicPr>
        <p:blipFill>
          <a:blip r:embed="rId4" cstate="print"/>
          <a:stretch>
            <a:fillRect/>
          </a:stretch>
        </p:blipFill>
        <p:spPr>
          <a:xfrm>
            <a:off x="2307303" y="467986"/>
            <a:ext cx="883285" cy="839470"/>
          </a:xfrm>
          <a:prstGeom prst="rect">
            <a:avLst/>
          </a:prstGeom>
        </p:spPr>
      </p:pic>
      <p:pic>
        <p:nvPicPr>
          <p:cNvPr id="26" name="Изображение 25" descr="Безымянный-1">
            <a:extLst>
              <a:ext uri="{FF2B5EF4-FFF2-40B4-BE49-F238E27FC236}">
                <a16:creationId xmlns:a16="http://schemas.microsoft.com/office/drawing/2014/main" xmlns="" id="{1202C197-B436-265F-CC75-CEB9AD15458A}"/>
              </a:ext>
            </a:extLst>
          </p:cNvPr>
          <p:cNvPicPr>
            <a:picLocks noChangeAspect="1"/>
          </p:cNvPicPr>
          <p:nvPr/>
        </p:nvPicPr>
        <p:blipFill>
          <a:blip r:embed="rId5" cstate="print"/>
          <a:stretch>
            <a:fillRect/>
          </a:stretch>
        </p:blipFill>
        <p:spPr>
          <a:xfrm>
            <a:off x="3235003" y="467986"/>
            <a:ext cx="1137920" cy="815975"/>
          </a:xfrm>
          <a:prstGeom prst="rect">
            <a:avLst/>
          </a:prstGeom>
        </p:spPr>
      </p:pic>
      <p:sp>
        <p:nvSpPr>
          <p:cNvPr id="8" name="TextBox 7">
            <a:extLst>
              <a:ext uri="{FF2B5EF4-FFF2-40B4-BE49-F238E27FC236}">
                <a16:creationId xmlns:a16="http://schemas.microsoft.com/office/drawing/2014/main" xmlns="" id="{FF06C365-7062-17E6-5ECD-F8DC8B6B7FE6}"/>
              </a:ext>
            </a:extLst>
          </p:cNvPr>
          <p:cNvSpPr txBox="1"/>
          <p:nvPr/>
        </p:nvSpPr>
        <p:spPr>
          <a:xfrm>
            <a:off x="4962617" y="1444417"/>
            <a:ext cx="6577578" cy="3785652"/>
          </a:xfrm>
          <a:prstGeom prst="rect">
            <a:avLst/>
          </a:prstGeom>
          <a:noFill/>
        </p:spPr>
        <p:txBody>
          <a:bodyPr wrap="square">
            <a:spAutoFit/>
          </a:bodyPr>
          <a:lstStyle/>
          <a:p>
            <a:pPr algn="l">
              <a:buNone/>
            </a:pPr>
            <a:r>
              <a:rPr lang="ru-RU" sz="2400" b="0" i="0" dirty="0">
                <a:solidFill>
                  <a:srgbClr val="000000"/>
                </a:solidFill>
                <a:effectLst/>
              </a:rPr>
              <a:t>Только что открывшееся агентство обещает дешевые туры по всему миру: желающих много, путевки разбирают как горячие пирожки. Но через несколько месяцев агентство исчезает. Менеджеры перестают отвечать на телефон, а туристы остаются без денег и билетов.</a:t>
            </a:r>
          </a:p>
          <a:p>
            <a:pPr algn="l">
              <a:buNone/>
            </a:pPr>
            <a:r>
              <a:rPr lang="ru-RU" sz="2400" b="1" i="0" dirty="0">
                <a:solidFill>
                  <a:srgbClr val="000000"/>
                </a:solidFill>
                <a:effectLst/>
              </a:rPr>
              <a:t>Как не попасться.</a:t>
            </a:r>
            <a:r>
              <a:rPr lang="ru-RU" sz="2400" b="0" i="0" dirty="0">
                <a:solidFill>
                  <a:srgbClr val="000000"/>
                </a:solidFill>
                <a:effectLst/>
              </a:rPr>
              <a:t> Не верить в туры по экстремально низким ценам, если дата вылета не в ближайшие дни, а через месяц-другой.</a:t>
            </a:r>
          </a:p>
        </p:txBody>
      </p:sp>
      <p:sp>
        <p:nvSpPr>
          <p:cNvPr id="9" name="TextBox 8">
            <a:extLst>
              <a:ext uri="{FF2B5EF4-FFF2-40B4-BE49-F238E27FC236}">
                <a16:creationId xmlns:a16="http://schemas.microsoft.com/office/drawing/2014/main" xmlns="" id="{7E950B5E-3AA6-B9F1-A6D9-3A6827152E4D}"/>
              </a:ext>
            </a:extLst>
          </p:cNvPr>
          <p:cNvSpPr txBox="1"/>
          <p:nvPr/>
        </p:nvSpPr>
        <p:spPr>
          <a:xfrm>
            <a:off x="4802819" y="365190"/>
            <a:ext cx="6286061" cy="707886"/>
          </a:xfrm>
          <a:prstGeom prst="rect">
            <a:avLst/>
          </a:prstGeom>
          <a:noFill/>
        </p:spPr>
        <p:txBody>
          <a:bodyPr wrap="square" rtlCol="0">
            <a:spAutoFit/>
          </a:bodyPr>
          <a:lstStyle/>
          <a:p>
            <a:pPr algn="ctr"/>
            <a:r>
              <a:rPr lang="ru-RU" sz="4000" b="1" dirty="0">
                <a:solidFill>
                  <a:srgbClr val="FF0000"/>
                </a:solidFill>
              </a:rPr>
              <a:t>Продал тур и исчез сам</a:t>
            </a:r>
          </a:p>
        </p:txBody>
      </p:sp>
      <p:sp>
        <p:nvSpPr>
          <p:cNvPr id="4" name="TextBox 3">
            <a:extLst>
              <a:ext uri="{FF2B5EF4-FFF2-40B4-BE49-F238E27FC236}">
                <a16:creationId xmlns:a16="http://schemas.microsoft.com/office/drawing/2014/main" xmlns="" id="{52845FBC-7A76-4D22-DB5B-B876D041BE5B}"/>
              </a:ext>
            </a:extLst>
          </p:cNvPr>
          <p:cNvSpPr txBox="1"/>
          <p:nvPr/>
        </p:nvSpPr>
        <p:spPr>
          <a:xfrm>
            <a:off x="352199" y="5125036"/>
            <a:ext cx="11455102" cy="1569660"/>
          </a:xfrm>
          <a:prstGeom prst="rect">
            <a:avLst/>
          </a:prstGeom>
          <a:noFill/>
        </p:spPr>
        <p:txBody>
          <a:bodyPr wrap="square">
            <a:spAutoFit/>
          </a:bodyPr>
          <a:lstStyle/>
          <a:p>
            <a:pPr algn="just"/>
            <a:r>
              <a:rPr lang="ru-RU" sz="2400" b="1" i="0" dirty="0">
                <a:solidFill>
                  <a:srgbClr val="FF0000"/>
                </a:solidFill>
                <a:effectLst/>
              </a:rPr>
              <a:t>Внимание! Проверьте, есть ли у турфирмы договор с туроператором, на сайте «</a:t>
            </a:r>
            <a:r>
              <a:rPr lang="ru-RU" sz="2400" b="1" i="0" dirty="0" err="1">
                <a:solidFill>
                  <a:srgbClr val="FF0000"/>
                </a:solidFill>
                <a:effectLst/>
              </a:rPr>
              <a:t>Турпомощь</a:t>
            </a:r>
            <a:r>
              <a:rPr lang="ru-RU" sz="2400" b="1" i="0" dirty="0">
                <a:solidFill>
                  <a:srgbClr val="FF0000"/>
                </a:solidFill>
                <a:effectLst/>
              </a:rPr>
              <a:t>»: </a:t>
            </a:r>
            <a:r>
              <a:rPr lang="ru-RU" sz="2400" b="1" i="0" u="none" strike="noStrike" dirty="0">
                <a:solidFill>
                  <a:srgbClr val="FF0000"/>
                </a:solidFill>
                <a:effectLst/>
              </a:rPr>
              <a:t>в реестре туроператоров</a:t>
            </a:r>
            <a:r>
              <a:rPr lang="ru-RU" sz="2400" b="1" i="0" dirty="0">
                <a:solidFill>
                  <a:srgbClr val="FF0000"/>
                </a:solidFill>
                <a:effectLst/>
              </a:rPr>
              <a:t> отображаются агенты, с которыми заключен договор, а </a:t>
            </a:r>
            <a:r>
              <a:rPr lang="ru-RU" sz="2400" b="1" i="0" u="none" strike="noStrike" dirty="0">
                <a:solidFill>
                  <a:srgbClr val="FF0000"/>
                </a:solidFill>
                <a:effectLst/>
              </a:rPr>
              <a:t>в реестре турагентов</a:t>
            </a:r>
            <a:r>
              <a:rPr lang="ru-RU" sz="2400" b="1" i="0" dirty="0">
                <a:solidFill>
                  <a:srgbClr val="FF0000"/>
                </a:solidFill>
                <a:effectLst/>
              </a:rPr>
              <a:t> — операторы, которые работают с этой компанией.</a:t>
            </a:r>
          </a:p>
        </p:txBody>
      </p:sp>
      <p:pic>
        <p:nvPicPr>
          <p:cNvPr id="14340" name="Picture 4" descr="Picture background">
            <a:extLst>
              <a:ext uri="{FF2B5EF4-FFF2-40B4-BE49-F238E27FC236}">
                <a16:creationId xmlns:a16="http://schemas.microsoft.com/office/drawing/2014/main" xmlns="" id="{D0421D20-DE23-36C0-B48A-0C89FC81502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9193" y="1640719"/>
            <a:ext cx="4375013" cy="2916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621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50752</TotalTime>
  <Words>2283</Words>
  <Application>Microsoft Office PowerPoint</Application>
  <PresentationFormat>Произвольный</PresentationFormat>
  <Paragraphs>156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Сычева-Передеро Ольга Валерьевна</dc:creator>
  <cp:lastModifiedBy>User</cp:lastModifiedBy>
  <cp:revision>103</cp:revision>
  <cp:lastPrinted>2025-03-05T08:42:36Z</cp:lastPrinted>
  <dcterms:created xsi:type="dcterms:W3CDTF">2023-09-18T04:47:00Z</dcterms:created>
  <dcterms:modified xsi:type="dcterms:W3CDTF">2025-05-13T03:09:23Z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1049-12.2.0.13431</vt:lpwstr>
  </property>
  <property fmtid="{D5CDD505-2E9C-101B-9397-08002B2CF9AE}" pid="3" name="ICV">
    <vt:lpwstr>2D1150B8BF01403E9FAE07DEFD3E26DE_13</vt:lpwstr>
  </property>
</Properties>
</file>